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 id="2147483706" r:id="rId2"/>
    <p:sldMasterId id="2147483718" r:id="rId3"/>
  </p:sldMasterIdLst>
  <p:notesMasterIdLst>
    <p:notesMasterId r:id="rId38"/>
  </p:notesMasterIdLst>
  <p:sldIdLst>
    <p:sldId id="264" r:id="rId4"/>
    <p:sldId id="309" r:id="rId5"/>
    <p:sldId id="262" r:id="rId6"/>
    <p:sldId id="298" r:id="rId7"/>
    <p:sldId id="300" r:id="rId8"/>
    <p:sldId id="314" r:id="rId9"/>
    <p:sldId id="259" r:id="rId10"/>
    <p:sldId id="278" r:id="rId11"/>
    <p:sldId id="281" r:id="rId12"/>
    <p:sldId id="320" r:id="rId13"/>
    <p:sldId id="321" r:id="rId14"/>
    <p:sldId id="322" r:id="rId15"/>
    <p:sldId id="323" r:id="rId16"/>
    <p:sldId id="324" r:id="rId17"/>
    <p:sldId id="258" r:id="rId18"/>
    <p:sldId id="285" r:id="rId19"/>
    <p:sldId id="304" r:id="rId20"/>
    <p:sldId id="289" r:id="rId21"/>
    <p:sldId id="290" r:id="rId22"/>
    <p:sldId id="293" r:id="rId23"/>
    <p:sldId id="328" r:id="rId24"/>
    <p:sldId id="292" r:id="rId25"/>
    <p:sldId id="307" r:id="rId26"/>
    <p:sldId id="310" r:id="rId27"/>
    <p:sldId id="311" r:id="rId28"/>
    <p:sldId id="316" r:id="rId29"/>
    <p:sldId id="317" r:id="rId30"/>
    <p:sldId id="318" r:id="rId31"/>
    <p:sldId id="319" r:id="rId32"/>
    <p:sldId id="325" r:id="rId33"/>
    <p:sldId id="326" r:id="rId34"/>
    <p:sldId id="315" r:id="rId35"/>
    <p:sldId id="286" r:id="rId36"/>
    <p:sldId id="267"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C9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6" autoAdjust="0"/>
    <p:restoredTop sz="50366" autoAdjust="0"/>
  </p:normalViewPr>
  <p:slideViewPr>
    <p:cSldViewPr snapToGrid="0">
      <p:cViewPr varScale="1">
        <p:scale>
          <a:sx n="94" d="100"/>
          <a:sy n="94" d="100"/>
        </p:scale>
        <p:origin x="968" y="19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slide" Target="slides/slide34.xml"/><Relationship Id="rId38" Type="http://schemas.openxmlformats.org/officeDocument/2006/relationships/notesMaster" Target="notesMasters/notesMaster1.xml"/><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0693D6-711E-4E6F-BDA9-ABC96B2A02D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4AACC699-B530-43EA-818D-90D1B1D93584}">
      <dgm:prSet phldrT="[Text]"/>
      <dgm:spPr>
        <a:solidFill>
          <a:srgbClr val="80C9D5"/>
        </a:solidFill>
      </dgm:spPr>
      <dgm:t>
        <a:bodyPr/>
        <a:lstStyle/>
        <a:p>
          <a:pPr rtl="0"/>
          <a:r>
            <a:rPr lang="en-US" b="0" i="0" u="none" dirty="0" smtClean="0">
              <a:solidFill>
                <a:schemeClr val="tx1">
                  <a:lumMod val="85000"/>
                  <a:lumOff val="15000"/>
                </a:schemeClr>
              </a:solidFill>
              <a:latin typeface="Franklin Gothic Book" panose="020B0503020102020204" pitchFamily="34" charset="0"/>
            </a:rPr>
            <a:t>Data &amp; Fairness</a:t>
          </a:r>
          <a:endParaRPr lang="en-US" dirty="0">
            <a:solidFill>
              <a:schemeClr val="tx1">
                <a:lumMod val="85000"/>
                <a:lumOff val="15000"/>
              </a:schemeClr>
            </a:solidFill>
            <a:latin typeface="Franklin Gothic Book" panose="020B0503020102020204" pitchFamily="34" charset="0"/>
          </a:endParaRPr>
        </a:p>
      </dgm:t>
    </dgm:pt>
    <dgm:pt modelId="{0FD16784-9DF3-4D57-8114-CA52C6B30CE3}" type="parTrans" cxnId="{B02C393E-00F4-4A98-B4AC-B29D973A49A8}">
      <dgm:prSet/>
      <dgm:spPr/>
      <dgm:t>
        <a:bodyPr/>
        <a:lstStyle/>
        <a:p>
          <a:endParaRPr lang="en-US">
            <a:latin typeface="Franklin Gothic Book" panose="020B0503020102020204" pitchFamily="34" charset="0"/>
          </a:endParaRPr>
        </a:p>
      </dgm:t>
    </dgm:pt>
    <dgm:pt modelId="{6C17EF3D-E0EE-42F5-832A-239A95D57564}" type="sibTrans" cxnId="{B02C393E-00F4-4A98-B4AC-B29D973A49A8}">
      <dgm:prSet/>
      <dgm:spPr/>
      <dgm:t>
        <a:bodyPr/>
        <a:lstStyle/>
        <a:p>
          <a:endParaRPr lang="en-US">
            <a:latin typeface="Franklin Gothic Book" panose="020B0503020102020204" pitchFamily="34" charset="0"/>
          </a:endParaRPr>
        </a:p>
      </dgm:t>
    </dgm:pt>
    <dgm:pt modelId="{A7A5307C-82AE-497E-84DC-135C3517D9E8}">
      <dgm:prSet/>
      <dgm:spPr>
        <a:solidFill>
          <a:srgbClr val="80C9D5"/>
        </a:solidFill>
      </dgm:spPr>
      <dgm:t>
        <a:bodyPr/>
        <a:lstStyle/>
        <a:p>
          <a:r>
            <a:rPr lang="en-US" b="0" i="0" u="none" dirty="0" smtClean="0">
              <a:solidFill>
                <a:schemeClr val="tx1">
                  <a:lumMod val="85000"/>
                  <a:lumOff val="15000"/>
                </a:schemeClr>
              </a:solidFill>
              <a:latin typeface="Franklin Gothic Book" panose="020B0503020102020204" pitchFamily="34" charset="0"/>
            </a:rPr>
            <a:t>The Future of Labor in a Data-Centric Society</a:t>
          </a:r>
          <a:endParaRPr lang="en-US" dirty="0">
            <a:solidFill>
              <a:schemeClr val="tx1">
                <a:lumMod val="85000"/>
                <a:lumOff val="15000"/>
              </a:schemeClr>
            </a:solidFill>
            <a:latin typeface="Franklin Gothic Book" panose="020B0503020102020204" pitchFamily="34" charset="0"/>
          </a:endParaRPr>
        </a:p>
      </dgm:t>
    </dgm:pt>
    <dgm:pt modelId="{625F5541-F6E6-4BB6-A9D1-C74E4AEEF713}" type="parTrans" cxnId="{DF68AADF-B7B2-4831-B1B8-8B8D7219854A}">
      <dgm:prSet/>
      <dgm:spPr/>
      <dgm:t>
        <a:bodyPr/>
        <a:lstStyle/>
        <a:p>
          <a:endParaRPr lang="en-US">
            <a:latin typeface="Franklin Gothic Book" panose="020B0503020102020204" pitchFamily="34" charset="0"/>
          </a:endParaRPr>
        </a:p>
      </dgm:t>
    </dgm:pt>
    <dgm:pt modelId="{57CB683A-9392-422D-9D98-A150647464FB}" type="sibTrans" cxnId="{DF68AADF-B7B2-4831-B1B8-8B8D7219854A}">
      <dgm:prSet/>
      <dgm:spPr/>
      <dgm:t>
        <a:bodyPr/>
        <a:lstStyle/>
        <a:p>
          <a:endParaRPr lang="en-US">
            <a:latin typeface="Franklin Gothic Book" panose="020B0503020102020204" pitchFamily="34" charset="0"/>
          </a:endParaRPr>
        </a:p>
      </dgm:t>
    </dgm:pt>
    <dgm:pt modelId="{2B96646A-5C66-473B-8D97-AFF63ACC1936}">
      <dgm:prSet/>
      <dgm:spPr>
        <a:solidFill>
          <a:srgbClr val="80C9D5"/>
        </a:solidFill>
      </dgm:spPr>
      <dgm:t>
        <a:bodyPr/>
        <a:lstStyle/>
        <a:p>
          <a:r>
            <a:rPr lang="en-US" b="0" i="0" u="none" dirty="0" smtClean="0">
              <a:solidFill>
                <a:schemeClr val="tx1">
                  <a:lumMod val="85000"/>
                  <a:lumOff val="15000"/>
                </a:schemeClr>
              </a:solidFill>
              <a:latin typeface="Franklin Gothic Book" panose="020B0503020102020204" pitchFamily="34" charset="0"/>
            </a:rPr>
            <a:t>Enabling Connected Learning</a:t>
          </a:r>
          <a:endParaRPr lang="en-US" dirty="0">
            <a:solidFill>
              <a:schemeClr val="tx1">
                <a:lumMod val="85000"/>
                <a:lumOff val="15000"/>
              </a:schemeClr>
            </a:solidFill>
            <a:latin typeface="Franklin Gothic Book" panose="020B0503020102020204" pitchFamily="34" charset="0"/>
          </a:endParaRPr>
        </a:p>
      </dgm:t>
    </dgm:pt>
    <dgm:pt modelId="{E3F28E6C-0061-494F-BB66-EE776A95AF08}" type="parTrans" cxnId="{F31B60F9-2E6F-4519-AE3C-DCA185289126}">
      <dgm:prSet/>
      <dgm:spPr/>
      <dgm:t>
        <a:bodyPr/>
        <a:lstStyle/>
        <a:p>
          <a:endParaRPr lang="en-US">
            <a:latin typeface="Franklin Gothic Book" panose="020B0503020102020204" pitchFamily="34" charset="0"/>
          </a:endParaRPr>
        </a:p>
      </dgm:t>
    </dgm:pt>
    <dgm:pt modelId="{20F88C03-3835-48B5-8AB6-DB7299692DB1}" type="sibTrans" cxnId="{F31B60F9-2E6F-4519-AE3C-DCA185289126}">
      <dgm:prSet/>
      <dgm:spPr/>
      <dgm:t>
        <a:bodyPr/>
        <a:lstStyle/>
        <a:p>
          <a:endParaRPr lang="en-US">
            <a:latin typeface="Franklin Gothic Book" panose="020B0503020102020204" pitchFamily="34" charset="0"/>
          </a:endParaRPr>
        </a:p>
      </dgm:t>
    </dgm:pt>
    <dgm:pt modelId="{74FCCF04-F0ED-4D21-B95B-32E9FF4A5237}">
      <dgm:prSet/>
      <dgm:spPr>
        <a:solidFill>
          <a:srgbClr val="80C9D5"/>
        </a:solidFill>
      </dgm:spPr>
      <dgm:t>
        <a:bodyPr/>
        <a:lstStyle/>
        <a:p>
          <a:r>
            <a:rPr lang="en-US" b="0" i="0" u="none" dirty="0" smtClean="0">
              <a:solidFill>
                <a:schemeClr val="tx1">
                  <a:lumMod val="85000"/>
                  <a:lumOff val="15000"/>
                </a:schemeClr>
              </a:solidFill>
              <a:latin typeface="Franklin Gothic Book" panose="020B0503020102020204" pitchFamily="34" charset="0"/>
            </a:rPr>
            <a:t>Intelligence and Autonomy</a:t>
          </a:r>
          <a:endParaRPr lang="en-US" dirty="0">
            <a:solidFill>
              <a:schemeClr val="tx1">
                <a:lumMod val="85000"/>
                <a:lumOff val="15000"/>
              </a:schemeClr>
            </a:solidFill>
            <a:latin typeface="Franklin Gothic Book" panose="020B0503020102020204" pitchFamily="34" charset="0"/>
          </a:endParaRPr>
        </a:p>
      </dgm:t>
    </dgm:pt>
    <dgm:pt modelId="{2EC00A45-D3ED-4AC4-9781-A4BBEB5179C0}" type="parTrans" cxnId="{984B4797-8CC9-4933-BB07-1C36E315C09A}">
      <dgm:prSet/>
      <dgm:spPr/>
      <dgm:t>
        <a:bodyPr/>
        <a:lstStyle/>
        <a:p>
          <a:endParaRPr lang="en-US">
            <a:latin typeface="Franklin Gothic Book" panose="020B0503020102020204" pitchFamily="34" charset="0"/>
          </a:endParaRPr>
        </a:p>
      </dgm:t>
    </dgm:pt>
    <dgm:pt modelId="{483C5D5D-FE1B-49BB-9D1C-36D66060EAFA}" type="sibTrans" cxnId="{984B4797-8CC9-4933-BB07-1C36E315C09A}">
      <dgm:prSet/>
      <dgm:spPr/>
      <dgm:t>
        <a:bodyPr/>
        <a:lstStyle/>
        <a:p>
          <a:endParaRPr lang="en-US">
            <a:latin typeface="Franklin Gothic Book" panose="020B0503020102020204" pitchFamily="34" charset="0"/>
          </a:endParaRPr>
        </a:p>
      </dgm:t>
    </dgm:pt>
    <dgm:pt modelId="{F85AF184-3D08-4FE1-B8CC-F7E51280A1BA}">
      <dgm:prSet/>
      <dgm:spPr>
        <a:solidFill>
          <a:srgbClr val="80C9D5"/>
        </a:solidFill>
      </dgm:spPr>
      <dgm:t>
        <a:bodyPr/>
        <a:lstStyle/>
        <a:p>
          <a:r>
            <a:rPr lang="en-US" b="0" i="0" u="none" dirty="0" smtClean="0">
              <a:solidFill>
                <a:schemeClr val="tx1">
                  <a:lumMod val="85000"/>
                  <a:lumOff val="15000"/>
                </a:schemeClr>
              </a:solidFill>
              <a:latin typeface="Franklin Gothic Book" panose="020B0503020102020204" pitchFamily="34" charset="0"/>
            </a:rPr>
            <a:t>Data, Human Rights &amp; Human Security</a:t>
          </a:r>
          <a:endParaRPr lang="en-US" dirty="0">
            <a:solidFill>
              <a:schemeClr val="tx1">
                <a:lumMod val="85000"/>
                <a:lumOff val="15000"/>
              </a:schemeClr>
            </a:solidFill>
            <a:latin typeface="Franklin Gothic Book" panose="020B0503020102020204" pitchFamily="34" charset="0"/>
          </a:endParaRPr>
        </a:p>
      </dgm:t>
    </dgm:pt>
    <dgm:pt modelId="{78047647-6923-4301-B443-12858CAA63FF}" type="parTrans" cxnId="{268D91A4-4B40-4D6F-97C6-52FEEA68414F}">
      <dgm:prSet/>
      <dgm:spPr/>
      <dgm:t>
        <a:bodyPr/>
        <a:lstStyle/>
        <a:p>
          <a:endParaRPr lang="en-US">
            <a:latin typeface="Franklin Gothic Book" panose="020B0503020102020204" pitchFamily="34" charset="0"/>
          </a:endParaRPr>
        </a:p>
      </dgm:t>
    </dgm:pt>
    <dgm:pt modelId="{FC9CFEB4-C654-4E66-B683-5456F5E40207}" type="sibTrans" cxnId="{268D91A4-4B40-4D6F-97C6-52FEEA68414F}">
      <dgm:prSet/>
      <dgm:spPr/>
      <dgm:t>
        <a:bodyPr/>
        <a:lstStyle/>
        <a:p>
          <a:endParaRPr lang="en-US">
            <a:latin typeface="Franklin Gothic Book" panose="020B0503020102020204" pitchFamily="34" charset="0"/>
          </a:endParaRPr>
        </a:p>
      </dgm:t>
    </dgm:pt>
    <dgm:pt modelId="{1B4DE688-5E2E-4664-B4A2-F96159C754C3}">
      <dgm:prSet/>
      <dgm:spPr>
        <a:solidFill>
          <a:srgbClr val="80C9D5"/>
        </a:solidFill>
      </dgm:spPr>
      <dgm:t>
        <a:bodyPr/>
        <a:lstStyle/>
        <a:p>
          <a:r>
            <a:rPr lang="en-US" b="0" i="0" u="none" dirty="0" smtClean="0">
              <a:solidFill>
                <a:schemeClr val="tx1">
                  <a:lumMod val="85000"/>
                  <a:lumOff val="15000"/>
                </a:schemeClr>
              </a:solidFill>
              <a:latin typeface="Franklin Gothic Book" panose="020B0503020102020204" pitchFamily="34" charset="0"/>
            </a:rPr>
            <a:t>Ethics in “Big Data” Research</a:t>
          </a:r>
          <a:endParaRPr lang="en-US" dirty="0">
            <a:solidFill>
              <a:schemeClr val="tx1">
                <a:lumMod val="85000"/>
                <a:lumOff val="15000"/>
              </a:schemeClr>
            </a:solidFill>
            <a:latin typeface="Franklin Gothic Book" panose="020B0503020102020204" pitchFamily="34" charset="0"/>
          </a:endParaRPr>
        </a:p>
      </dgm:t>
    </dgm:pt>
    <dgm:pt modelId="{F2F63F1E-B94E-45EB-BFAE-0EA1AD0B2BDB}" type="parTrans" cxnId="{735E0146-95C2-4C7F-B53E-5EEA8D92BD81}">
      <dgm:prSet/>
      <dgm:spPr/>
      <dgm:t>
        <a:bodyPr/>
        <a:lstStyle/>
        <a:p>
          <a:endParaRPr lang="en-US"/>
        </a:p>
      </dgm:t>
    </dgm:pt>
    <dgm:pt modelId="{AB9D8933-9492-48DE-9318-039FC8C80CA9}" type="sibTrans" cxnId="{735E0146-95C2-4C7F-B53E-5EEA8D92BD81}">
      <dgm:prSet/>
      <dgm:spPr/>
      <dgm:t>
        <a:bodyPr/>
        <a:lstStyle/>
        <a:p>
          <a:endParaRPr lang="en-US"/>
        </a:p>
      </dgm:t>
    </dgm:pt>
    <dgm:pt modelId="{4A14387C-5F64-42EA-8D43-89BFB34DC27E}" type="pres">
      <dgm:prSet presAssocID="{360693D6-711E-4E6F-BDA9-ABC96B2A02DA}" presName="diagram" presStyleCnt="0">
        <dgm:presLayoutVars>
          <dgm:dir/>
          <dgm:resizeHandles val="exact"/>
        </dgm:presLayoutVars>
      </dgm:prSet>
      <dgm:spPr/>
      <dgm:t>
        <a:bodyPr/>
        <a:lstStyle/>
        <a:p>
          <a:endParaRPr lang="en-US"/>
        </a:p>
      </dgm:t>
    </dgm:pt>
    <dgm:pt modelId="{963D0461-93FC-4BE5-A253-7B65AB472663}" type="pres">
      <dgm:prSet presAssocID="{4AACC699-B530-43EA-818D-90D1B1D93584}" presName="node" presStyleLbl="node1" presStyleIdx="0" presStyleCnt="6" custLinFactNeighborX="462" custLinFactNeighborY="-908">
        <dgm:presLayoutVars>
          <dgm:bulletEnabled val="1"/>
        </dgm:presLayoutVars>
      </dgm:prSet>
      <dgm:spPr/>
      <dgm:t>
        <a:bodyPr/>
        <a:lstStyle/>
        <a:p>
          <a:endParaRPr lang="en-US"/>
        </a:p>
      </dgm:t>
    </dgm:pt>
    <dgm:pt modelId="{79EC73B8-06DC-44EE-9016-A63C68896EFE}" type="pres">
      <dgm:prSet presAssocID="{6C17EF3D-E0EE-42F5-832A-239A95D57564}" presName="sibTrans" presStyleCnt="0"/>
      <dgm:spPr/>
    </dgm:pt>
    <dgm:pt modelId="{EED17853-F561-49BD-86FD-0C58FCCB18BC}" type="pres">
      <dgm:prSet presAssocID="{A7A5307C-82AE-497E-84DC-135C3517D9E8}" presName="node" presStyleLbl="node1" presStyleIdx="1" presStyleCnt="6">
        <dgm:presLayoutVars>
          <dgm:bulletEnabled val="1"/>
        </dgm:presLayoutVars>
      </dgm:prSet>
      <dgm:spPr/>
      <dgm:t>
        <a:bodyPr/>
        <a:lstStyle/>
        <a:p>
          <a:endParaRPr lang="en-US"/>
        </a:p>
      </dgm:t>
    </dgm:pt>
    <dgm:pt modelId="{5D7D91EF-CBF2-4B4B-B667-43E5D85BFABA}" type="pres">
      <dgm:prSet presAssocID="{57CB683A-9392-422D-9D98-A150647464FB}" presName="sibTrans" presStyleCnt="0"/>
      <dgm:spPr/>
    </dgm:pt>
    <dgm:pt modelId="{71E8D2DA-7BFE-42AD-8E24-6DF68F7447A0}" type="pres">
      <dgm:prSet presAssocID="{2B96646A-5C66-473B-8D97-AFF63ACC1936}" presName="node" presStyleLbl="node1" presStyleIdx="2" presStyleCnt="6">
        <dgm:presLayoutVars>
          <dgm:bulletEnabled val="1"/>
        </dgm:presLayoutVars>
      </dgm:prSet>
      <dgm:spPr/>
      <dgm:t>
        <a:bodyPr/>
        <a:lstStyle/>
        <a:p>
          <a:endParaRPr lang="en-US"/>
        </a:p>
      </dgm:t>
    </dgm:pt>
    <dgm:pt modelId="{7456EA62-B8AF-4021-B6FB-DD2E85C27F71}" type="pres">
      <dgm:prSet presAssocID="{20F88C03-3835-48B5-8AB6-DB7299692DB1}" presName="sibTrans" presStyleCnt="0"/>
      <dgm:spPr/>
    </dgm:pt>
    <dgm:pt modelId="{4618AC73-81EA-4AC4-AF63-4EB56E3C9323}" type="pres">
      <dgm:prSet presAssocID="{1B4DE688-5E2E-4664-B4A2-F96159C754C3}" presName="node" presStyleLbl="node1" presStyleIdx="3" presStyleCnt="6">
        <dgm:presLayoutVars>
          <dgm:bulletEnabled val="1"/>
        </dgm:presLayoutVars>
      </dgm:prSet>
      <dgm:spPr/>
      <dgm:t>
        <a:bodyPr/>
        <a:lstStyle/>
        <a:p>
          <a:endParaRPr lang="en-US"/>
        </a:p>
      </dgm:t>
    </dgm:pt>
    <dgm:pt modelId="{33F8C732-199E-44A3-98CB-1522F9490BCC}" type="pres">
      <dgm:prSet presAssocID="{AB9D8933-9492-48DE-9318-039FC8C80CA9}" presName="sibTrans" presStyleCnt="0"/>
      <dgm:spPr/>
    </dgm:pt>
    <dgm:pt modelId="{7E3C31BF-543F-4ABB-81A5-8B67E15389EC}" type="pres">
      <dgm:prSet presAssocID="{74FCCF04-F0ED-4D21-B95B-32E9FF4A5237}" presName="node" presStyleLbl="node1" presStyleIdx="4" presStyleCnt="6">
        <dgm:presLayoutVars>
          <dgm:bulletEnabled val="1"/>
        </dgm:presLayoutVars>
      </dgm:prSet>
      <dgm:spPr/>
      <dgm:t>
        <a:bodyPr/>
        <a:lstStyle/>
        <a:p>
          <a:endParaRPr lang="en-US"/>
        </a:p>
      </dgm:t>
    </dgm:pt>
    <dgm:pt modelId="{7F8633DA-50CC-47BE-8937-A9E474AABFEC}" type="pres">
      <dgm:prSet presAssocID="{483C5D5D-FE1B-49BB-9D1C-36D66060EAFA}" presName="sibTrans" presStyleCnt="0"/>
      <dgm:spPr/>
    </dgm:pt>
    <dgm:pt modelId="{FB2AA72D-35BD-487B-8931-D89E4EEFCA07}" type="pres">
      <dgm:prSet presAssocID="{F85AF184-3D08-4FE1-B8CC-F7E51280A1BA}" presName="node" presStyleLbl="node1" presStyleIdx="5" presStyleCnt="6">
        <dgm:presLayoutVars>
          <dgm:bulletEnabled val="1"/>
        </dgm:presLayoutVars>
      </dgm:prSet>
      <dgm:spPr/>
      <dgm:t>
        <a:bodyPr/>
        <a:lstStyle/>
        <a:p>
          <a:endParaRPr lang="en-US"/>
        </a:p>
      </dgm:t>
    </dgm:pt>
  </dgm:ptLst>
  <dgm:cxnLst>
    <dgm:cxn modelId="{0860D293-0A57-4930-A8A7-49100CC30EB4}" type="presOf" srcId="{2B96646A-5C66-473B-8D97-AFF63ACC1936}" destId="{71E8D2DA-7BFE-42AD-8E24-6DF68F7447A0}" srcOrd="0" destOrd="0" presId="urn:microsoft.com/office/officeart/2005/8/layout/default"/>
    <dgm:cxn modelId="{268D91A4-4B40-4D6F-97C6-52FEEA68414F}" srcId="{360693D6-711E-4E6F-BDA9-ABC96B2A02DA}" destId="{F85AF184-3D08-4FE1-B8CC-F7E51280A1BA}" srcOrd="5" destOrd="0" parTransId="{78047647-6923-4301-B443-12858CAA63FF}" sibTransId="{FC9CFEB4-C654-4E66-B683-5456F5E40207}"/>
    <dgm:cxn modelId="{B02C393E-00F4-4A98-B4AC-B29D973A49A8}" srcId="{360693D6-711E-4E6F-BDA9-ABC96B2A02DA}" destId="{4AACC699-B530-43EA-818D-90D1B1D93584}" srcOrd="0" destOrd="0" parTransId="{0FD16784-9DF3-4D57-8114-CA52C6B30CE3}" sibTransId="{6C17EF3D-E0EE-42F5-832A-239A95D57564}"/>
    <dgm:cxn modelId="{DF68AADF-B7B2-4831-B1B8-8B8D7219854A}" srcId="{360693D6-711E-4E6F-BDA9-ABC96B2A02DA}" destId="{A7A5307C-82AE-497E-84DC-135C3517D9E8}" srcOrd="1" destOrd="0" parTransId="{625F5541-F6E6-4BB6-A9D1-C74E4AEEF713}" sibTransId="{57CB683A-9392-422D-9D98-A150647464FB}"/>
    <dgm:cxn modelId="{F31B60F9-2E6F-4519-AE3C-DCA185289126}" srcId="{360693D6-711E-4E6F-BDA9-ABC96B2A02DA}" destId="{2B96646A-5C66-473B-8D97-AFF63ACC1936}" srcOrd="2" destOrd="0" parTransId="{E3F28E6C-0061-494F-BB66-EE776A95AF08}" sibTransId="{20F88C03-3835-48B5-8AB6-DB7299692DB1}"/>
    <dgm:cxn modelId="{077A3AE5-A87B-4E01-BB7C-E2D6C60889F0}" type="presOf" srcId="{4AACC699-B530-43EA-818D-90D1B1D93584}" destId="{963D0461-93FC-4BE5-A253-7B65AB472663}" srcOrd="0" destOrd="0" presId="urn:microsoft.com/office/officeart/2005/8/layout/default"/>
    <dgm:cxn modelId="{8F0097E8-E002-456D-BF7E-29458DFCA38A}" type="presOf" srcId="{360693D6-711E-4E6F-BDA9-ABC96B2A02DA}" destId="{4A14387C-5F64-42EA-8D43-89BFB34DC27E}" srcOrd="0" destOrd="0" presId="urn:microsoft.com/office/officeart/2005/8/layout/default"/>
    <dgm:cxn modelId="{2E34087C-4E5B-42C7-B586-9979BDD58FD5}" type="presOf" srcId="{1B4DE688-5E2E-4664-B4A2-F96159C754C3}" destId="{4618AC73-81EA-4AC4-AF63-4EB56E3C9323}" srcOrd="0" destOrd="0" presId="urn:microsoft.com/office/officeart/2005/8/layout/default"/>
    <dgm:cxn modelId="{C489A408-E813-4CC1-846E-473F10E0FDA1}" type="presOf" srcId="{74FCCF04-F0ED-4D21-B95B-32E9FF4A5237}" destId="{7E3C31BF-543F-4ABB-81A5-8B67E15389EC}" srcOrd="0" destOrd="0" presId="urn:microsoft.com/office/officeart/2005/8/layout/default"/>
    <dgm:cxn modelId="{984B4797-8CC9-4933-BB07-1C36E315C09A}" srcId="{360693D6-711E-4E6F-BDA9-ABC96B2A02DA}" destId="{74FCCF04-F0ED-4D21-B95B-32E9FF4A5237}" srcOrd="4" destOrd="0" parTransId="{2EC00A45-D3ED-4AC4-9781-A4BBEB5179C0}" sibTransId="{483C5D5D-FE1B-49BB-9D1C-36D66060EAFA}"/>
    <dgm:cxn modelId="{735E0146-95C2-4C7F-B53E-5EEA8D92BD81}" srcId="{360693D6-711E-4E6F-BDA9-ABC96B2A02DA}" destId="{1B4DE688-5E2E-4664-B4A2-F96159C754C3}" srcOrd="3" destOrd="0" parTransId="{F2F63F1E-B94E-45EB-BFAE-0EA1AD0B2BDB}" sibTransId="{AB9D8933-9492-48DE-9318-039FC8C80CA9}"/>
    <dgm:cxn modelId="{471F16E4-15A8-451A-8AAF-8F5B1A5C7A1D}" type="presOf" srcId="{F85AF184-3D08-4FE1-B8CC-F7E51280A1BA}" destId="{FB2AA72D-35BD-487B-8931-D89E4EEFCA07}" srcOrd="0" destOrd="0" presId="urn:microsoft.com/office/officeart/2005/8/layout/default"/>
    <dgm:cxn modelId="{EC465E75-1436-4383-995C-A41B2CD26BCB}" type="presOf" srcId="{A7A5307C-82AE-497E-84DC-135C3517D9E8}" destId="{EED17853-F561-49BD-86FD-0C58FCCB18BC}" srcOrd="0" destOrd="0" presId="urn:microsoft.com/office/officeart/2005/8/layout/default"/>
    <dgm:cxn modelId="{AF9FECD3-B4AC-44BC-A928-FC7AC5834895}" type="presParOf" srcId="{4A14387C-5F64-42EA-8D43-89BFB34DC27E}" destId="{963D0461-93FC-4BE5-A253-7B65AB472663}" srcOrd="0" destOrd="0" presId="urn:microsoft.com/office/officeart/2005/8/layout/default"/>
    <dgm:cxn modelId="{922BBEA4-5AF1-44B7-BD29-BF50E1C8A932}" type="presParOf" srcId="{4A14387C-5F64-42EA-8D43-89BFB34DC27E}" destId="{79EC73B8-06DC-44EE-9016-A63C68896EFE}" srcOrd="1" destOrd="0" presId="urn:microsoft.com/office/officeart/2005/8/layout/default"/>
    <dgm:cxn modelId="{3550A6C0-0810-48E9-BD9E-94401867ADB4}" type="presParOf" srcId="{4A14387C-5F64-42EA-8D43-89BFB34DC27E}" destId="{EED17853-F561-49BD-86FD-0C58FCCB18BC}" srcOrd="2" destOrd="0" presId="urn:microsoft.com/office/officeart/2005/8/layout/default"/>
    <dgm:cxn modelId="{4AF2F5D9-08D6-40B3-9427-6C207C9B2924}" type="presParOf" srcId="{4A14387C-5F64-42EA-8D43-89BFB34DC27E}" destId="{5D7D91EF-CBF2-4B4B-B667-43E5D85BFABA}" srcOrd="3" destOrd="0" presId="urn:microsoft.com/office/officeart/2005/8/layout/default"/>
    <dgm:cxn modelId="{F9C8AC99-0631-492E-B3DD-90481E222878}" type="presParOf" srcId="{4A14387C-5F64-42EA-8D43-89BFB34DC27E}" destId="{71E8D2DA-7BFE-42AD-8E24-6DF68F7447A0}" srcOrd="4" destOrd="0" presId="urn:microsoft.com/office/officeart/2005/8/layout/default"/>
    <dgm:cxn modelId="{4B8966C0-99F8-464F-B687-CC6855F7F480}" type="presParOf" srcId="{4A14387C-5F64-42EA-8D43-89BFB34DC27E}" destId="{7456EA62-B8AF-4021-B6FB-DD2E85C27F71}" srcOrd="5" destOrd="0" presId="urn:microsoft.com/office/officeart/2005/8/layout/default"/>
    <dgm:cxn modelId="{C1066C54-EB2E-4F76-BBB5-EF9413AF4BB6}" type="presParOf" srcId="{4A14387C-5F64-42EA-8D43-89BFB34DC27E}" destId="{4618AC73-81EA-4AC4-AF63-4EB56E3C9323}" srcOrd="6" destOrd="0" presId="urn:microsoft.com/office/officeart/2005/8/layout/default"/>
    <dgm:cxn modelId="{32987D30-3D49-4A94-B15C-DC06F4CF34F4}" type="presParOf" srcId="{4A14387C-5F64-42EA-8D43-89BFB34DC27E}" destId="{33F8C732-199E-44A3-98CB-1522F9490BCC}" srcOrd="7" destOrd="0" presId="urn:microsoft.com/office/officeart/2005/8/layout/default"/>
    <dgm:cxn modelId="{3ED88159-B92F-402A-AB56-ECE6D4BE1BE1}" type="presParOf" srcId="{4A14387C-5F64-42EA-8D43-89BFB34DC27E}" destId="{7E3C31BF-543F-4ABB-81A5-8B67E15389EC}" srcOrd="8" destOrd="0" presId="urn:microsoft.com/office/officeart/2005/8/layout/default"/>
    <dgm:cxn modelId="{5FB71EB5-9CC0-4CF8-89BA-912F7C7DB264}" type="presParOf" srcId="{4A14387C-5F64-42EA-8D43-89BFB34DC27E}" destId="{7F8633DA-50CC-47BE-8937-A9E474AABFEC}" srcOrd="9" destOrd="0" presId="urn:microsoft.com/office/officeart/2005/8/layout/default"/>
    <dgm:cxn modelId="{09535197-695C-4AE0-A234-2367CDD23E01}" type="presParOf" srcId="{4A14387C-5F64-42EA-8D43-89BFB34DC27E}" destId="{FB2AA72D-35BD-487B-8931-D89E4EEFCA07}"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3D0461-93FC-4BE5-A253-7B65AB472663}">
      <dsp:nvSpPr>
        <dsp:cNvPr id="0" name=""/>
        <dsp:cNvSpPr/>
      </dsp:nvSpPr>
      <dsp:spPr>
        <a:xfrm>
          <a:off x="14977" y="927263"/>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rtl="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Data &amp; Fairness</a:t>
          </a:r>
          <a:endParaRPr lang="en-US" sz="3400" kern="1200" dirty="0">
            <a:solidFill>
              <a:schemeClr val="tx1">
                <a:lumMod val="85000"/>
                <a:lumOff val="15000"/>
              </a:schemeClr>
            </a:solidFill>
            <a:latin typeface="Franklin Gothic Book" panose="020B0503020102020204" pitchFamily="34" charset="0"/>
          </a:endParaRPr>
        </a:p>
      </dsp:txBody>
      <dsp:txXfrm>
        <a:off x="14977" y="927263"/>
        <a:ext cx="3241817" cy="1945090"/>
      </dsp:txXfrm>
    </dsp:sp>
    <dsp:sp modelId="{EED17853-F561-49BD-86FD-0C58FCCB18BC}">
      <dsp:nvSpPr>
        <dsp:cNvPr id="0" name=""/>
        <dsp:cNvSpPr/>
      </dsp:nvSpPr>
      <dsp:spPr>
        <a:xfrm>
          <a:off x="3565999" y="944924"/>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The Future of Labor in a Data-Centric Society</a:t>
          </a:r>
          <a:endParaRPr lang="en-US" sz="3400" kern="1200" dirty="0">
            <a:solidFill>
              <a:schemeClr val="tx1">
                <a:lumMod val="85000"/>
                <a:lumOff val="15000"/>
              </a:schemeClr>
            </a:solidFill>
            <a:latin typeface="Franklin Gothic Book" panose="020B0503020102020204" pitchFamily="34" charset="0"/>
          </a:endParaRPr>
        </a:p>
      </dsp:txBody>
      <dsp:txXfrm>
        <a:off x="3565999" y="944924"/>
        <a:ext cx="3241817" cy="1945090"/>
      </dsp:txXfrm>
    </dsp:sp>
    <dsp:sp modelId="{71E8D2DA-7BFE-42AD-8E24-6DF68F7447A0}">
      <dsp:nvSpPr>
        <dsp:cNvPr id="0" name=""/>
        <dsp:cNvSpPr/>
      </dsp:nvSpPr>
      <dsp:spPr>
        <a:xfrm>
          <a:off x="7131999" y="944924"/>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Enabling Connected Learning</a:t>
          </a:r>
          <a:endParaRPr lang="en-US" sz="3400" kern="1200" dirty="0">
            <a:solidFill>
              <a:schemeClr val="tx1">
                <a:lumMod val="85000"/>
                <a:lumOff val="15000"/>
              </a:schemeClr>
            </a:solidFill>
            <a:latin typeface="Franklin Gothic Book" panose="020B0503020102020204" pitchFamily="34" charset="0"/>
          </a:endParaRPr>
        </a:p>
      </dsp:txBody>
      <dsp:txXfrm>
        <a:off x="7131999" y="944924"/>
        <a:ext cx="3241817" cy="1945090"/>
      </dsp:txXfrm>
    </dsp:sp>
    <dsp:sp modelId="{4618AC73-81EA-4AC4-AF63-4EB56E3C9323}">
      <dsp:nvSpPr>
        <dsp:cNvPr id="0" name=""/>
        <dsp:cNvSpPr/>
      </dsp:nvSpPr>
      <dsp:spPr>
        <a:xfrm>
          <a:off x="0" y="3214197"/>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Ethics in “Big Data” Research</a:t>
          </a:r>
          <a:endParaRPr lang="en-US" sz="3400" kern="1200" dirty="0">
            <a:solidFill>
              <a:schemeClr val="tx1">
                <a:lumMod val="85000"/>
                <a:lumOff val="15000"/>
              </a:schemeClr>
            </a:solidFill>
            <a:latin typeface="Franklin Gothic Book" panose="020B0503020102020204" pitchFamily="34" charset="0"/>
          </a:endParaRPr>
        </a:p>
      </dsp:txBody>
      <dsp:txXfrm>
        <a:off x="0" y="3214197"/>
        <a:ext cx="3241817" cy="1945090"/>
      </dsp:txXfrm>
    </dsp:sp>
    <dsp:sp modelId="{7E3C31BF-543F-4ABB-81A5-8B67E15389EC}">
      <dsp:nvSpPr>
        <dsp:cNvPr id="0" name=""/>
        <dsp:cNvSpPr/>
      </dsp:nvSpPr>
      <dsp:spPr>
        <a:xfrm>
          <a:off x="3565999" y="3214197"/>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Intelligence and Autonomy</a:t>
          </a:r>
          <a:endParaRPr lang="en-US" sz="3400" kern="1200" dirty="0">
            <a:solidFill>
              <a:schemeClr val="tx1">
                <a:lumMod val="85000"/>
                <a:lumOff val="15000"/>
              </a:schemeClr>
            </a:solidFill>
            <a:latin typeface="Franklin Gothic Book" panose="020B0503020102020204" pitchFamily="34" charset="0"/>
          </a:endParaRPr>
        </a:p>
      </dsp:txBody>
      <dsp:txXfrm>
        <a:off x="3565999" y="3214197"/>
        <a:ext cx="3241817" cy="1945090"/>
      </dsp:txXfrm>
    </dsp:sp>
    <dsp:sp modelId="{FB2AA72D-35BD-487B-8931-D89E4EEFCA07}">
      <dsp:nvSpPr>
        <dsp:cNvPr id="0" name=""/>
        <dsp:cNvSpPr/>
      </dsp:nvSpPr>
      <dsp:spPr>
        <a:xfrm>
          <a:off x="7131999" y="3214197"/>
          <a:ext cx="3241817" cy="1945090"/>
        </a:xfrm>
        <a:prstGeom prst="rect">
          <a:avLst/>
        </a:prstGeom>
        <a:solidFill>
          <a:srgbClr val="80C9D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0" i="0" u="none" kern="1200" dirty="0" smtClean="0">
              <a:solidFill>
                <a:schemeClr val="tx1">
                  <a:lumMod val="85000"/>
                  <a:lumOff val="15000"/>
                </a:schemeClr>
              </a:solidFill>
              <a:latin typeface="Franklin Gothic Book" panose="020B0503020102020204" pitchFamily="34" charset="0"/>
            </a:rPr>
            <a:t>Data, Human Rights &amp; Human Security</a:t>
          </a:r>
          <a:endParaRPr lang="en-US" sz="3400" kern="1200" dirty="0">
            <a:solidFill>
              <a:schemeClr val="tx1">
                <a:lumMod val="85000"/>
                <a:lumOff val="15000"/>
              </a:schemeClr>
            </a:solidFill>
            <a:latin typeface="Franklin Gothic Book" panose="020B0503020102020204" pitchFamily="34" charset="0"/>
          </a:endParaRPr>
        </a:p>
      </dsp:txBody>
      <dsp:txXfrm>
        <a:off x="7131999" y="3214197"/>
        <a:ext cx="3241817" cy="1945090"/>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953E74-F734-4F49-9220-BB2B73E5C12A}" type="datetimeFigureOut">
              <a:rPr lang="en-US" smtClean="0"/>
              <a:t>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4F74E4-BAC0-4FA4-952E-ABE21848BF26}" type="slidenum">
              <a:rPr lang="en-US" smtClean="0"/>
              <a:t>‹#›</a:t>
            </a:fld>
            <a:endParaRPr lang="en-US"/>
          </a:p>
        </p:txBody>
      </p:sp>
    </p:spTree>
    <p:extLst>
      <p:ext uri="{BB962C8B-B14F-4D97-AF65-F5344CB8AC3E}">
        <p14:creationId xmlns:p14="http://schemas.microsoft.com/office/powerpoint/2010/main" val="3241788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F74F74E4-BAC0-4FA4-952E-ABE21848BF26}" type="slidenum">
              <a:rPr lang="en-US" smtClean="0"/>
              <a:t>1</a:t>
            </a:fld>
            <a:endParaRPr lang="en-US"/>
          </a:p>
        </p:txBody>
      </p:sp>
    </p:spTree>
    <p:extLst>
      <p:ext uri="{BB962C8B-B14F-4D97-AF65-F5344CB8AC3E}">
        <p14:creationId xmlns:p14="http://schemas.microsoft.com/office/powerpoint/2010/main" val="380157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86842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628046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548594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856440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15</a:t>
            </a:fld>
            <a:endParaRPr lang="en-US"/>
          </a:p>
        </p:txBody>
      </p:sp>
    </p:spTree>
    <p:extLst>
      <p:ext uri="{BB962C8B-B14F-4D97-AF65-F5344CB8AC3E}">
        <p14:creationId xmlns:p14="http://schemas.microsoft.com/office/powerpoint/2010/main" val="494425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16</a:t>
            </a:fld>
            <a:endParaRPr lang="en-US"/>
          </a:p>
        </p:txBody>
      </p:sp>
    </p:spTree>
    <p:extLst>
      <p:ext uri="{BB962C8B-B14F-4D97-AF65-F5344CB8AC3E}">
        <p14:creationId xmlns:p14="http://schemas.microsoft.com/office/powerpoint/2010/main" val="2638362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17</a:t>
            </a:fld>
            <a:endParaRPr lang="en-US"/>
          </a:p>
        </p:txBody>
      </p:sp>
    </p:spTree>
    <p:extLst>
      <p:ext uri="{BB962C8B-B14F-4D97-AF65-F5344CB8AC3E}">
        <p14:creationId xmlns:p14="http://schemas.microsoft.com/office/powerpoint/2010/main" val="4732582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074AC7-886E-3D41-869D-424C08CED41A}" type="slidenum">
              <a:rPr lang="en-US" smtClean="0"/>
              <a:t>19</a:t>
            </a:fld>
            <a:endParaRPr lang="en-US"/>
          </a:p>
        </p:txBody>
      </p:sp>
    </p:spTree>
    <p:extLst>
      <p:ext uri="{BB962C8B-B14F-4D97-AF65-F5344CB8AC3E}">
        <p14:creationId xmlns:p14="http://schemas.microsoft.com/office/powerpoint/2010/main" val="14590443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F74F74E4-BAC0-4FA4-952E-ABE21848BF26}" type="slidenum">
              <a:rPr lang="en-US" smtClean="0"/>
              <a:t>20</a:t>
            </a:fld>
            <a:endParaRPr lang="en-US"/>
          </a:p>
        </p:txBody>
      </p:sp>
    </p:spTree>
    <p:extLst>
      <p:ext uri="{BB962C8B-B14F-4D97-AF65-F5344CB8AC3E}">
        <p14:creationId xmlns:p14="http://schemas.microsoft.com/office/powerpoint/2010/main" val="1456698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074AC7-886E-3D41-869D-424C08CED41A}"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308999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2</a:t>
            </a:fld>
            <a:endParaRPr lang="en-US"/>
          </a:p>
        </p:txBody>
      </p:sp>
    </p:spTree>
    <p:extLst>
      <p:ext uri="{BB962C8B-B14F-4D97-AF65-F5344CB8AC3E}">
        <p14:creationId xmlns:p14="http://schemas.microsoft.com/office/powerpoint/2010/main" val="2018755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074AC7-886E-3D41-869D-424C08CED41A}" type="slidenum">
              <a:rPr lang="en-US" smtClean="0"/>
              <a:t>22</a:t>
            </a:fld>
            <a:endParaRPr lang="en-US"/>
          </a:p>
        </p:txBody>
      </p:sp>
    </p:spTree>
    <p:extLst>
      <p:ext uri="{BB962C8B-B14F-4D97-AF65-F5344CB8AC3E}">
        <p14:creationId xmlns:p14="http://schemas.microsoft.com/office/powerpoint/2010/main" val="4178825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7115095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728623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0338874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9072436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674325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4660032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5079044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0188779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76730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3</a:t>
            </a:fld>
            <a:endParaRPr lang="en-US"/>
          </a:p>
        </p:txBody>
      </p:sp>
    </p:spTree>
    <p:extLst>
      <p:ext uri="{BB962C8B-B14F-4D97-AF65-F5344CB8AC3E}">
        <p14:creationId xmlns:p14="http://schemas.microsoft.com/office/powerpoint/2010/main" val="41834905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33</a:t>
            </a:fld>
            <a:endParaRPr lang="en-US"/>
          </a:p>
        </p:txBody>
      </p:sp>
    </p:spTree>
    <p:extLst>
      <p:ext uri="{BB962C8B-B14F-4D97-AF65-F5344CB8AC3E}">
        <p14:creationId xmlns:p14="http://schemas.microsoft.com/office/powerpoint/2010/main" val="27006137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34</a:t>
            </a:fld>
            <a:endParaRPr lang="en-US"/>
          </a:p>
        </p:txBody>
      </p:sp>
    </p:spTree>
    <p:extLst>
      <p:ext uri="{BB962C8B-B14F-4D97-AF65-F5344CB8AC3E}">
        <p14:creationId xmlns:p14="http://schemas.microsoft.com/office/powerpoint/2010/main" val="421610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4</a:t>
            </a:fld>
            <a:endParaRPr lang="en-US"/>
          </a:p>
        </p:txBody>
      </p:sp>
    </p:spTree>
    <p:extLst>
      <p:ext uri="{BB962C8B-B14F-4D97-AF65-F5344CB8AC3E}">
        <p14:creationId xmlns:p14="http://schemas.microsoft.com/office/powerpoint/2010/main" val="2933912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rgbClr val="FF0000"/>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5557923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7</a:t>
            </a:fld>
            <a:endParaRPr lang="en-US"/>
          </a:p>
        </p:txBody>
      </p:sp>
    </p:spTree>
    <p:extLst>
      <p:ext uri="{BB962C8B-B14F-4D97-AF65-F5344CB8AC3E}">
        <p14:creationId xmlns:p14="http://schemas.microsoft.com/office/powerpoint/2010/main" val="3789346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4F74E4-BAC0-4FA4-952E-ABE21848BF26}" type="slidenum">
              <a:rPr lang="en-US" smtClean="0"/>
              <a:t>8</a:t>
            </a:fld>
            <a:endParaRPr lang="en-US"/>
          </a:p>
        </p:txBody>
      </p:sp>
    </p:spTree>
    <p:extLst>
      <p:ext uri="{BB962C8B-B14F-4D97-AF65-F5344CB8AC3E}">
        <p14:creationId xmlns:p14="http://schemas.microsoft.com/office/powerpoint/2010/main" val="40629101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4F74E4-BAC0-4FA4-952E-ABE21848BF26}" type="slidenum">
              <a:rPr lang="en-US" smtClean="0"/>
              <a:t>9</a:t>
            </a:fld>
            <a:endParaRPr lang="en-US"/>
          </a:p>
        </p:txBody>
      </p:sp>
    </p:spTree>
    <p:extLst>
      <p:ext uri="{BB962C8B-B14F-4D97-AF65-F5344CB8AC3E}">
        <p14:creationId xmlns:p14="http://schemas.microsoft.com/office/powerpoint/2010/main" val="2688141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74F74E4-BAC0-4FA4-952E-ABE21848BF26}"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1103997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t>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27815041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t>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304008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t>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4240935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78732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40060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04258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39117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6230248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812727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880542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284676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t>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181388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282197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114878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474094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3887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1110879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21771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0187115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9717546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6213154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171224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CC7B0-9FD2-4832-9EC9-1A1CC82707EB}" type="datetimeFigureOut">
              <a:rPr lang="en-US" smtClean="0"/>
              <a:t>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258225914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841010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533607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965095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228709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2CC7B0-9FD2-4832-9EC9-1A1CC82707EB}" type="datetimeFigureOut">
              <a:rPr lang="en-US" smtClean="0"/>
              <a:t>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1405765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2CC7B0-9FD2-4832-9EC9-1A1CC82707EB}" type="datetimeFigureOut">
              <a:rPr lang="en-US" smtClean="0"/>
              <a:t>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3120798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CC7B0-9FD2-4832-9EC9-1A1CC82707EB}" type="datetimeFigureOut">
              <a:rPr lang="en-US" smtClean="0"/>
              <a:t>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29616076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CC7B0-9FD2-4832-9EC9-1A1CC82707EB}" type="datetimeFigureOut">
              <a:rPr lang="en-US" smtClean="0"/>
              <a:t>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2454742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t>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39716564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CC7B0-9FD2-4832-9EC9-1A1CC82707EB}" type="datetimeFigureOut">
              <a:rPr lang="en-US" smtClean="0"/>
              <a:t>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9F8AA51-2485-4EBD-B723-26A3981881BB}" type="slidenum">
              <a:rPr lang="en-US" smtClean="0"/>
              <a:t>‹#›</a:t>
            </a:fld>
            <a:endParaRPr lang="en-US"/>
          </a:p>
        </p:txBody>
      </p:sp>
    </p:spTree>
    <p:extLst>
      <p:ext uri="{BB962C8B-B14F-4D97-AF65-F5344CB8AC3E}">
        <p14:creationId xmlns:p14="http://schemas.microsoft.com/office/powerpoint/2010/main" val="227489903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CC7B0-9FD2-4832-9EC9-1A1CC82707EB}" type="datetimeFigureOut">
              <a:rPr lang="en-US" smtClean="0"/>
              <a:t>9/20/16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8AA51-2485-4EBD-B723-26A3981881BB}" type="slidenum">
              <a:rPr lang="en-US" smtClean="0"/>
              <a:t>‹#›</a:t>
            </a:fld>
            <a:endParaRPr lang="en-US"/>
          </a:p>
        </p:txBody>
      </p:sp>
    </p:spTree>
    <p:extLst>
      <p:ext uri="{BB962C8B-B14F-4D97-AF65-F5344CB8AC3E}">
        <p14:creationId xmlns:p14="http://schemas.microsoft.com/office/powerpoint/2010/main" val="38368571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88143093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CC7B0-9FD2-4832-9EC9-1A1CC82707EB}" type="datetimeFigureOut">
              <a:rPr lang="en-US" smtClean="0">
                <a:solidFill>
                  <a:prstClr val="black">
                    <a:tint val="75000"/>
                  </a:prstClr>
                </a:solidFill>
                <a:latin typeface="Calibri"/>
              </a:rPr>
              <a:pPr/>
              <a:t>9/20/16</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latin typeface="Calibri"/>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F8AA51-2485-4EBD-B723-26A3981881B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58531415"/>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3.tif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png"/><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creativecommons.org/licenses/by-nc/2.0/" TargetMode="External"/><Relationship Id="rId5" Type="http://schemas.openxmlformats.org/officeDocument/2006/relationships/hyperlink" Target="https://www.flickr.com/photos/aaronpk/5352508316/" TargetMode="External"/><Relationship Id="rId6" Type="http://schemas.openxmlformats.org/officeDocument/2006/relationships/hyperlink" Target="http://aaronparecki.com/" TargetMode="External"/><Relationship Id="rId7" Type="http://schemas.openxmlformats.org/officeDocument/2006/relationships/image" Target="../media/image14.jpeg"/><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5.jpeg"/><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16.png"/><Relationship Id="rId5" Type="http://schemas.openxmlformats.org/officeDocument/2006/relationships/hyperlink" Target="http://www.startupist.com/2014/11/24/listening-is-important-for-your-startup/" TargetMode="External"/><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9"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7.tiff"/><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0.xml"/><Relationship Id="rId3"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1" Type="http://schemas.openxmlformats.org/officeDocument/2006/relationships/slideLayout" Target="../slideLayouts/slideLayout4.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tiff"/><Relationship Id="rId10" Type="http://schemas.openxmlformats.org/officeDocument/2006/relationships/image" Target="../media/image10.tiff"/><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1.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hyperlink" Target="https://creativecommons.org/licenses/by-nc/2.0/" TargetMode="External"/><Relationship Id="rId5" Type="http://schemas.openxmlformats.org/officeDocument/2006/relationships/hyperlink" Target="https://www.flickr.com/photos/jannekestaaks/14204781667/" TargetMode="External"/><Relationship Id="rId6" Type="http://schemas.openxmlformats.org/officeDocument/2006/relationships/image" Target="../media/image12.jpe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77330" y="2827589"/>
            <a:ext cx="10050162" cy="2387600"/>
          </a:xfrm>
        </p:spPr>
        <p:txBody>
          <a:bodyPr>
            <a:noAutofit/>
          </a:bodyPr>
          <a:lstStyle/>
          <a:p>
            <a:pPr algn="l"/>
            <a:r>
              <a:rPr lang="en-US" sz="8000" dirty="0" smtClean="0">
                <a:solidFill>
                  <a:schemeClr val="bg1"/>
                </a:solidFill>
                <a:latin typeface="Franklin Gothic Medium" panose="020B0603020102020204" pitchFamily="34" charset="0"/>
              </a:rPr>
              <a:t>Data Ethics, Data Privacy, and Support Systems</a:t>
            </a:r>
            <a:endParaRPr lang="en-US" sz="8000" dirty="0">
              <a:solidFill>
                <a:schemeClr val="bg1"/>
              </a:solidFill>
              <a:latin typeface="Franklin Gothic Medium" panose="020B0603020102020204" pitchFamily="34" charset="0"/>
            </a:endParaRPr>
          </a:p>
        </p:txBody>
      </p:sp>
      <p:cxnSp>
        <p:nvCxnSpPr>
          <p:cNvPr id="19" name="Straight Connector 18"/>
          <p:cNvCxnSpPr/>
          <p:nvPr/>
        </p:nvCxnSpPr>
        <p:spPr>
          <a:xfrm flipV="1">
            <a:off x="642551" y="1"/>
            <a:ext cx="12357" cy="685799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28"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spTree>
    <p:extLst>
      <p:ext uri="{BB962C8B-B14F-4D97-AF65-F5344CB8AC3E}">
        <p14:creationId xmlns:p14="http://schemas.microsoft.com/office/powerpoint/2010/main" val="41567778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600" b="1" dirty="0" smtClean="0">
                <a:solidFill>
                  <a:schemeClr val="bg1"/>
                </a:solidFill>
                <a:latin typeface="Franklin Gothic Medium" charset="0"/>
                <a:ea typeface="Franklin Gothic Medium" charset="0"/>
                <a:cs typeface="Franklin Gothic Medium" charset="0"/>
              </a:rPr>
              <a:t>Data Collection</a:t>
            </a:r>
            <a:endParaRPr lang="en-US" sz="6600" b="1" dirty="0">
              <a:solidFill>
                <a:schemeClr val="bg1"/>
              </a:solidFill>
              <a:latin typeface="Franklin Gothic Medium" charset="0"/>
              <a:ea typeface="Franklin Gothic Medium" charset="0"/>
              <a:cs typeface="Franklin Gothic Medium" charset="0"/>
            </a:endParaRPr>
          </a:p>
        </p:txBody>
      </p:sp>
      <p:sp>
        <p:nvSpPr>
          <p:cNvPr id="3" name="Content Placeholder 2"/>
          <p:cNvSpPr>
            <a:spLocks noGrp="1"/>
          </p:cNvSpPr>
          <p:nvPr>
            <p:ph idx="1"/>
          </p:nvPr>
        </p:nvSpPr>
        <p:spPr>
          <a:xfrm>
            <a:off x="838200" y="1681932"/>
            <a:ext cx="10515600" cy="4351338"/>
          </a:xfrm>
        </p:spPr>
        <p:txBody>
          <a:bodyPr>
            <a:normAutofit/>
          </a:bodyPr>
          <a:lstStyle/>
          <a:p>
            <a:r>
              <a:rPr lang="en-US" sz="4000" dirty="0" smtClean="0">
                <a:solidFill>
                  <a:schemeClr val="bg1"/>
                </a:solidFill>
                <a:latin typeface="Franklin Gothic Book" panose="020B0503020102020204" pitchFamily="34" charset="0"/>
              </a:rPr>
              <a:t>Web scraping</a:t>
            </a:r>
            <a:endParaRPr lang="en-US" sz="4000" dirty="0">
              <a:solidFill>
                <a:schemeClr val="bg1"/>
              </a:solidFill>
              <a:latin typeface="Franklin Gothic Book" panose="020B0503020102020204" pitchFamily="34" charset="0"/>
            </a:endParaRPr>
          </a:p>
          <a:p>
            <a:r>
              <a:rPr lang="en-US" sz="4000" dirty="0" smtClean="0">
                <a:solidFill>
                  <a:schemeClr val="bg1"/>
                </a:solidFill>
                <a:latin typeface="Franklin Gothic Book" panose="020B0503020102020204" pitchFamily="34" charset="0"/>
              </a:rPr>
              <a:t>TOS violations</a:t>
            </a:r>
          </a:p>
          <a:p>
            <a:r>
              <a:rPr lang="en-US" sz="4000" dirty="0" smtClean="0">
                <a:solidFill>
                  <a:schemeClr val="bg1"/>
                </a:solidFill>
                <a:latin typeface="Franklin Gothic Book" panose="020B0503020102020204" pitchFamily="34" charset="0"/>
              </a:rPr>
              <a:t>Secondary reuse</a:t>
            </a:r>
            <a:endParaRPr lang="en-US" sz="4000" dirty="0">
              <a:solidFill>
                <a:schemeClr val="bg1"/>
              </a:solidFill>
              <a:latin typeface="Franklin Gothic Book" panose="020B0503020102020204" pitchFamily="34" charset="0"/>
            </a:endParaRP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055034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600" b="1" dirty="0" smtClean="0">
                <a:solidFill>
                  <a:schemeClr val="bg1"/>
                </a:solidFill>
                <a:latin typeface="Franklin Gothic Medium" charset="0"/>
                <a:ea typeface="Franklin Gothic Medium" charset="0"/>
                <a:cs typeface="Franklin Gothic Medium" charset="0"/>
              </a:rPr>
              <a:t>Data Storage</a:t>
            </a:r>
            <a:endParaRPr lang="en-US" sz="6600" b="1" dirty="0">
              <a:solidFill>
                <a:schemeClr val="bg1"/>
              </a:solidFill>
              <a:latin typeface="Franklin Gothic Medium" charset="0"/>
              <a:ea typeface="Franklin Gothic Medium" charset="0"/>
              <a:cs typeface="Franklin Gothic Medium" charset="0"/>
            </a:endParaRPr>
          </a:p>
        </p:txBody>
      </p:sp>
      <p:sp>
        <p:nvSpPr>
          <p:cNvPr id="3" name="Content Placeholder 2"/>
          <p:cNvSpPr>
            <a:spLocks noGrp="1"/>
          </p:cNvSpPr>
          <p:nvPr>
            <p:ph idx="1"/>
          </p:nvPr>
        </p:nvSpPr>
        <p:spPr>
          <a:xfrm>
            <a:off x="838200" y="1681932"/>
            <a:ext cx="10515600" cy="4351338"/>
          </a:xfrm>
        </p:spPr>
        <p:txBody>
          <a:bodyPr>
            <a:normAutofit/>
          </a:bodyPr>
          <a:lstStyle/>
          <a:p>
            <a:r>
              <a:rPr lang="en-US" sz="4000" dirty="0" smtClean="0">
                <a:solidFill>
                  <a:schemeClr val="bg1"/>
                </a:solidFill>
                <a:latin typeface="Franklin Gothic Book" panose="020B0503020102020204" pitchFamily="34" charset="0"/>
              </a:rPr>
              <a:t>3</a:t>
            </a:r>
            <a:r>
              <a:rPr lang="en-US" sz="4000" baseline="30000" dirty="0" smtClean="0">
                <a:solidFill>
                  <a:schemeClr val="bg1"/>
                </a:solidFill>
                <a:latin typeface="Franklin Gothic Book" panose="020B0503020102020204" pitchFamily="34" charset="0"/>
              </a:rPr>
              <a:t>rd</a:t>
            </a:r>
            <a:r>
              <a:rPr lang="en-US" sz="4000" dirty="0" smtClean="0">
                <a:solidFill>
                  <a:schemeClr val="bg1"/>
                </a:solidFill>
                <a:latin typeface="Franklin Gothic Book" panose="020B0503020102020204" pitchFamily="34" charset="0"/>
              </a:rPr>
              <a:t> Party Storage</a:t>
            </a:r>
          </a:p>
          <a:p>
            <a:r>
              <a:rPr lang="en-US" sz="4000" dirty="0" smtClean="0">
                <a:solidFill>
                  <a:schemeClr val="bg1"/>
                </a:solidFill>
                <a:latin typeface="Franklin Gothic Book" panose="020B0503020102020204" pitchFamily="34" charset="0"/>
              </a:rPr>
              <a:t>Improper Storage</a:t>
            </a:r>
          </a:p>
          <a:p>
            <a:r>
              <a:rPr lang="en-US" sz="4000" dirty="0" smtClean="0">
                <a:solidFill>
                  <a:schemeClr val="bg1"/>
                </a:solidFill>
                <a:latin typeface="Franklin Gothic Book" panose="020B0503020102020204" pitchFamily="34" charset="0"/>
              </a:rPr>
              <a:t>Data Security</a:t>
            </a:r>
            <a:endParaRPr lang="en-US" sz="4000" dirty="0" smtClean="0">
              <a:solidFill>
                <a:schemeClr val="bg1"/>
              </a:solidFill>
              <a:latin typeface="Franklin Gothic Book" panose="020B0503020102020204" pitchFamily="34" charset="0"/>
            </a:endParaRP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3804724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600" dirty="0" smtClean="0">
                <a:solidFill>
                  <a:schemeClr val="bg1"/>
                </a:solidFill>
                <a:latin typeface="Franklin Gothic Medium" panose="020B0603020102020204" pitchFamily="34" charset="0"/>
              </a:rPr>
              <a:t>Sharing</a:t>
            </a:r>
            <a:r>
              <a:rPr lang="en-US" sz="6600" dirty="0">
                <a:solidFill>
                  <a:schemeClr val="bg1"/>
                </a:solidFill>
                <a:latin typeface="Franklin Gothic Medium" panose="020B0603020102020204" pitchFamily="34" charset="0"/>
              </a:rPr>
              <a:t>, </a:t>
            </a:r>
            <a:r>
              <a:rPr lang="en-US" sz="6600" dirty="0" smtClean="0">
                <a:solidFill>
                  <a:schemeClr val="bg1"/>
                </a:solidFill>
                <a:latin typeface="Franklin Gothic Medium" panose="020B0603020102020204" pitchFamily="34" charset="0"/>
              </a:rPr>
              <a:t>Reuse, Replicability</a:t>
            </a:r>
            <a:endParaRPr lang="en-US" sz="66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a:xfrm>
            <a:off x="838200" y="1681932"/>
            <a:ext cx="10515600" cy="4351338"/>
          </a:xfrm>
        </p:spPr>
        <p:txBody>
          <a:bodyPr>
            <a:normAutofit/>
          </a:bodyPr>
          <a:lstStyle/>
          <a:p>
            <a:r>
              <a:rPr lang="en-US" sz="4000" dirty="0" smtClean="0">
                <a:solidFill>
                  <a:schemeClr val="bg1"/>
                </a:solidFill>
                <a:latin typeface="Franklin Gothic Book" panose="020B0503020102020204" pitchFamily="34" charset="0"/>
              </a:rPr>
              <a:t>Questions about ‘Public Data’</a:t>
            </a:r>
          </a:p>
          <a:p>
            <a:r>
              <a:rPr lang="en-US" sz="4000" dirty="0" smtClean="0">
                <a:solidFill>
                  <a:schemeClr val="bg1"/>
                </a:solidFill>
                <a:latin typeface="Franklin Gothic Book" panose="020B0503020102020204" pitchFamily="34" charset="0"/>
              </a:rPr>
              <a:t>Non-intrusive research</a:t>
            </a:r>
            <a:endParaRPr lang="en-US" sz="4000" dirty="0">
              <a:solidFill>
                <a:schemeClr val="bg1"/>
              </a:solidFill>
              <a:latin typeface="Franklin Gothic Book" panose="020B0503020102020204" pitchFamily="34" charset="0"/>
            </a:endParaRPr>
          </a:p>
          <a:p>
            <a:r>
              <a:rPr lang="en-US" sz="4000" dirty="0" smtClean="0">
                <a:solidFill>
                  <a:schemeClr val="bg1"/>
                </a:solidFill>
                <a:latin typeface="Franklin Gothic Book" panose="020B0503020102020204" pitchFamily="34" charset="0"/>
              </a:rPr>
              <a:t>Value of Data Reuse</a:t>
            </a:r>
          </a:p>
          <a:p>
            <a:r>
              <a:rPr lang="en-US" sz="4000" dirty="0" smtClean="0">
                <a:solidFill>
                  <a:schemeClr val="bg1"/>
                </a:solidFill>
                <a:latin typeface="Franklin Gothic Book" panose="020B0503020102020204" pitchFamily="34" charset="0"/>
              </a:rPr>
              <a:t>Frustration when attempting to reuse data</a:t>
            </a:r>
            <a:endParaRPr lang="en-US" sz="4000" dirty="0">
              <a:solidFill>
                <a:schemeClr val="bg1"/>
              </a:solidFill>
              <a:latin typeface="Franklin Gothic Book" panose="020B0503020102020204" pitchFamily="34" charset="0"/>
            </a:endParaRP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9858668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fontScale="90000"/>
          </a:bodyPr>
          <a:lstStyle/>
          <a:p>
            <a:r>
              <a:rPr lang="en-US" sz="6600" dirty="0" smtClean="0">
                <a:solidFill>
                  <a:schemeClr val="bg1"/>
                </a:solidFill>
                <a:latin typeface="Franklin Gothic Medium" panose="020B0603020102020204" pitchFamily="34" charset="0"/>
              </a:rPr>
              <a:t>Re-identification </a:t>
            </a:r>
            <a:r>
              <a:rPr lang="en-US" sz="6600" dirty="0">
                <a:solidFill>
                  <a:schemeClr val="bg1"/>
                </a:solidFill>
                <a:latin typeface="Franklin Gothic Medium" panose="020B0603020102020204" pitchFamily="34" charset="0"/>
              </a:rPr>
              <a:t>and </a:t>
            </a:r>
            <a:r>
              <a:rPr lang="en-US" sz="6600" dirty="0" smtClean="0">
                <a:solidFill>
                  <a:schemeClr val="bg1"/>
                </a:solidFill>
                <a:latin typeface="Franklin Gothic Medium" panose="020B0603020102020204" pitchFamily="34" charset="0"/>
              </a:rPr>
              <a:t>Consent</a:t>
            </a:r>
            <a:endParaRPr lang="en-US" sz="66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a:xfrm>
            <a:off x="838200" y="1681932"/>
            <a:ext cx="10515600" cy="4351338"/>
          </a:xfrm>
        </p:spPr>
        <p:txBody>
          <a:bodyPr>
            <a:normAutofit/>
          </a:bodyPr>
          <a:lstStyle/>
          <a:p>
            <a:r>
              <a:rPr lang="en-US" sz="4000" dirty="0" smtClean="0">
                <a:solidFill>
                  <a:schemeClr val="bg1"/>
                </a:solidFill>
                <a:latin typeface="Franklin Gothic Book" panose="020B0503020102020204" pitchFamily="34" charset="0"/>
              </a:rPr>
              <a:t>Googling quotes</a:t>
            </a:r>
            <a:endParaRPr lang="en-US" sz="4000" dirty="0" smtClean="0">
              <a:solidFill>
                <a:schemeClr val="bg1"/>
              </a:solidFill>
              <a:latin typeface="Franklin Gothic Book" panose="020B0503020102020204" pitchFamily="34" charset="0"/>
            </a:endParaRPr>
          </a:p>
          <a:p>
            <a:r>
              <a:rPr lang="en-US" sz="4000" dirty="0" smtClean="0">
                <a:solidFill>
                  <a:schemeClr val="bg1"/>
                </a:solidFill>
                <a:latin typeface="Franklin Gothic Book" panose="020B0503020102020204" pitchFamily="34" charset="0"/>
              </a:rPr>
              <a:t>The game of </a:t>
            </a:r>
            <a:r>
              <a:rPr lang="en-US" sz="4000" dirty="0" err="1" smtClean="0">
                <a:solidFill>
                  <a:schemeClr val="bg1"/>
                </a:solidFill>
                <a:latin typeface="Franklin Gothic Book" panose="020B0503020102020204" pitchFamily="34" charset="0"/>
              </a:rPr>
              <a:t>reidentification</a:t>
            </a:r>
            <a:endParaRPr lang="en-US" sz="4000" dirty="0">
              <a:solidFill>
                <a:schemeClr val="bg1"/>
              </a:solidFill>
              <a:latin typeface="Franklin Gothic Book" panose="020B0503020102020204" pitchFamily="34" charset="0"/>
            </a:endParaRPr>
          </a:p>
          <a:p>
            <a:r>
              <a:rPr lang="en-US" sz="4000" dirty="0" smtClean="0">
                <a:solidFill>
                  <a:schemeClr val="bg1"/>
                </a:solidFill>
                <a:latin typeface="Franklin Gothic Book" panose="020B0503020102020204" pitchFamily="34" charset="0"/>
              </a:rPr>
              <a:t>Balancing concrete </a:t>
            </a:r>
            <a:r>
              <a:rPr lang="en-US" sz="4000" dirty="0" smtClean="0">
                <a:solidFill>
                  <a:schemeClr val="bg1"/>
                </a:solidFill>
                <a:latin typeface="Franklin Gothic Book" panose="020B0503020102020204" pitchFamily="34" charset="0"/>
              </a:rPr>
              <a:t>data and </a:t>
            </a:r>
            <a:r>
              <a:rPr lang="en-US" sz="4000" dirty="0" smtClean="0">
                <a:solidFill>
                  <a:schemeClr val="bg1"/>
                </a:solidFill>
                <a:latin typeface="Franklin Gothic Book" panose="020B0503020102020204" pitchFamily="34" charset="0"/>
              </a:rPr>
              <a:t>privacy</a:t>
            </a:r>
            <a:endParaRPr lang="en-US" sz="4000" dirty="0" smtClean="0">
              <a:solidFill>
                <a:schemeClr val="bg1"/>
              </a:solidFill>
              <a:latin typeface="Franklin Gothic Book" panose="020B0503020102020204" pitchFamily="34" charset="0"/>
            </a:endParaRPr>
          </a:p>
          <a:p>
            <a:endParaRPr lang="en-US" sz="4000" dirty="0">
              <a:solidFill>
                <a:schemeClr val="bg1"/>
              </a:solidFill>
              <a:latin typeface="Franklin Gothic Book" panose="020B0503020102020204" pitchFamily="34" charset="0"/>
            </a:endParaRP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7929929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600" dirty="0" smtClean="0">
                <a:solidFill>
                  <a:schemeClr val="bg1"/>
                </a:solidFill>
                <a:latin typeface="Franklin Gothic Medium" panose="020B0603020102020204" pitchFamily="34" charset="0"/>
              </a:rPr>
              <a:t>Unknown </a:t>
            </a:r>
            <a:r>
              <a:rPr lang="en-US" sz="6600" dirty="0">
                <a:solidFill>
                  <a:schemeClr val="bg1"/>
                </a:solidFill>
                <a:latin typeface="Franklin Gothic Medium" panose="020B0603020102020204" pitchFamily="34" charset="0"/>
              </a:rPr>
              <a:t>and </a:t>
            </a:r>
            <a:r>
              <a:rPr lang="en-US" sz="6600" dirty="0" smtClean="0">
                <a:solidFill>
                  <a:schemeClr val="bg1"/>
                </a:solidFill>
                <a:latin typeface="Franklin Gothic Medium" panose="020B0603020102020204" pitchFamily="34" charset="0"/>
              </a:rPr>
              <a:t>Emerging</a:t>
            </a:r>
            <a:endParaRPr lang="en-US" sz="66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a:xfrm>
            <a:off x="838200" y="1681932"/>
            <a:ext cx="10515600" cy="4351338"/>
          </a:xfrm>
        </p:spPr>
        <p:txBody>
          <a:bodyPr>
            <a:normAutofit/>
          </a:bodyPr>
          <a:lstStyle/>
          <a:p>
            <a:pPr marL="0" indent="0">
              <a:buNone/>
            </a:pPr>
            <a:r>
              <a:rPr lang="en-US" sz="4000" dirty="0" smtClean="0">
                <a:solidFill>
                  <a:schemeClr val="bg1"/>
                </a:solidFill>
              </a:rPr>
              <a:t>“</a:t>
            </a:r>
            <a:r>
              <a:rPr lang="en-US" sz="4000" dirty="0">
                <a:solidFill>
                  <a:schemeClr val="bg1"/>
                </a:solidFill>
              </a:rPr>
              <a:t>The thing that worries me more is that as we develop new methods and new techniques and new types of research, new potentials for harm, new ethical questions are coming up for which we don’t have many examples yet and people are not aware - the unknown ‘</a:t>
            </a:r>
            <a:r>
              <a:rPr lang="en-US" sz="4000" dirty="0" err="1">
                <a:solidFill>
                  <a:schemeClr val="bg1"/>
                </a:solidFill>
              </a:rPr>
              <a:t>gotchas</a:t>
            </a:r>
            <a:r>
              <a:rPr lang="en-US" sz="4000" dirty="0">
                <a:solidFill>
                  <a:schemeClr val="bg1"/>
                </a:solidFill>
              </a:rPr>
              <a:t>’ that I worry about people falling into.” </a:t>
            </a:r>
            <a:endParaRPr lang="en-US" sz="4000" dirty="0" smtClean="0">
              <a:solidFill>
                <a:schemeClr val="bg1"/>
              </a:solidFill>
              <a:latin typeface="Franklin Gothic Book" panose="020B0503020102020204" pitchFamily="34" charset="0"/>
            </a:endParaRPr>
          </a:p>
          <a:p>
            <a:endParaRPr lang="en-US" sz="4000" dirty="0">
              <a:solidFill>
                <a:schemeClr val="bg1"/>
              </a:solidFill>
              <a:latin typeface="Franklin Gothic Book" panose="020B0503020102020204" pitchFamily="34" charset="0"/>
            </a:endParaRP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8058008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2718" y="181893"/>
            <a:ext cx="10515600" cy="1325563"/>
          </a:xfrm>
        </p:spPr>
        <p:txBody>
          <a:bodyPr>
            <a:normAutofit/>
          </a:bodyPr>
          <a:lstStyle/>
          <a:p>
            <a:r>
              <a:rPr lang="en-US" sz="6600" dirty="0" smtClean="0">
                <a:solidFill>
                  <a:schemeClr val="bg1"/>
                </a:solidFill>
                <a:latin typeface="Franklin Gothic Medium" panose="020B0603020102020204" pitchFamily="34" charset="0"/>
              </a:rPr>
              <a:t>Reframing Ethics</a:t>
            </a:r>
            <a:endParaRPr lang="en-US" sz="6600" dirty="0">
              <a:solidFill>
                <a:schemeClr val="bg1"/>
              </a:solidFill>
            </a:endParaRPr>
          </a:p>
        </p:txBody>
      </p:sp>
      <p:sp>
        <p:nvSpPr>
          <p:cNvPr id="3" name="Text Placeholder 2"/>
          <p:cNvSpPr>
            <a:spLocks noGrp="1"/>
          </p:cNvSpPr>
          <p:nvPr>
            <p:ph type="body" idx="1"/>
          </p:nvPr>
        </p:nvSpPr>
        <p:spPr>
          <a:xfrm>
            <a:off x="839788" y="1162179"/>
            <a:ext cx="5157787" cy="823912"/>
          </a:xfrm>
        </p:spPr>
        <p:txBody>
          <a:bodyPr>
            <a:normAutofit/>
          </a:bodyPr>
          <a:lstStyle/>
          <a:p>
            <a:r>
              <a:rPr lang="en-US" sz="3600" dirty="0" smtClean="0">
                <a:solidFill>
                  <a:srgbClr val="80C9D5"/>
                </a:solidFill>
                <a:latin typeface="Franklin Gothic Medium" panose="020B0603020102020204" pitchFamily="34" charset="0"/>
                <a:ea typeface="+mj-ea"/>
                <a:cs typeface="+mj-cs"/>
              </a:rPr>
              <a:t>Definitions</a:t>
            </a:r>
            <a:endParaRPr lang="en-US" sz="6600" dirty="0">
              <a:solidFill>
                <a:srgbClr val="80C9D5"/>
              </a:solidFill>
              <a:latin typeface="Franklin Gothic Medium" panose="020B0603020102020204" pitchFamily="34" charset="0"/>
              <a:ea typeface="+mj-ea"/>
              <a:cs typeface="+mj-cs"/>
            </a:endParaRPr>
          </a:p>
        </p:txBody>
      </p:sp>
      <p:sp>
        <p:nvSpPr>
          <p:cNvPr id="4" name="Content Placeholder 3"/>
          <p:cNvSpPr>
            <a:spLocks noGrp="1"/>
          </p:cNvSpPr>
          <p:nvPr>
            <p:ph sz="half" idx="2"/>
          </p:nvPr>
        </p:nvSpPr>
        <p:spPr>
          <a:xfrm>
            <a:off x="839788" y="1986091"/>
            <a:ext cx="5157787" cy="3684588"/>
          </a:xfrm>
        </p:spPr>
        <p:txBody>
          <a:bodyPr>
            <a:normAutofit fontScale="92500" lnSpcReduction="20000"/>
          </a:bodyPr>
          <a:lstStyle/>
          <a:p>
            <a:r>
              <a:rPr lang="en-US" dirty="0" smtClean="0">
                <a:solidFill>
                  <a:schemeClr val="bg1"/>
                </a:solidFill>
                <a:latin typeface="Franklin Gothic Book" panose="020B0503020102020204" pitchFamily="34" charset="0"/>
              </a:rPr>
              <a:t>Violations</a:t>
            </a:r>
          </a:p>
          <a:p>
            <a:r>
              <a:rPr lang="en-US" dirty="0" smtClean="0">
                <a:solidFill>
                  <a:schemeClr val="bg1"/>
                </a:solidFill>
                <a:latin typeface="Franklin Gothic Book" panose="020B0503020102020204" pitchFamily="34" charset="0"/>
              </a:rPr>
              <a:t>Trustworthy</a:t>
            </a:r>
          </a:p>
          <a:p>
            <a:r>
              <a:rPr lang="en-US" dirty="0" smtClean="0">
                <a:solidFill>
                  <a:schemeClr val="bg1"/>
                </a:solidFill>
                <a:latin typeface="Franklin Gothic Book" panose="020B0503020102020204" pitchFamily="34" charset="0"/>
              </a:rPr>
              <a:t>Morality</a:t>
            </a:r>
          </a:p>
          <a:p>
            <a:r>
              <a:rPr lang="en-US" dirty="0" smtClean="0">
                <a:solidFill>
                  <a:schemeClr val="bg1"/>
                </a:solidFill>
                <a:latin typeface="Franklin Gothic Book" panose="020B0503020102020204" pitchFamily="34" charset="0"/>
              </a:rPr>
              <a:t>Conscience</a:t>
            </a:r>
          </a:p>
          <a:p>
            <a:r>
              <a:rPr lang="en-US" dirty="0" smtClean="0">
                <a:solidFill>
                  <a:schemeClr val="bg1"/>
                </a:solidFill>
                <a:latin typeface="Franklin Gothic Book" panose="020B0503020102020204" pitchFamily="34" charset="0"/>
              </a:rPr>
              <a:t>Mistakes</a:t>
            </a:r>
          </a:p>
          <a:p>
            <a:r>
              <a:rPr lang="en-US" dirty="0" smtClean="0">
                <a:solidFill>
                  <a:schemeClr val="bg1"/>
                </a:solidFill>
                <a:latin typeface="Franklin Gothic Book" panose="020B0503020102020204" pitchFamily="34" charset="0"/>
              </a:rPr>
              <a:t>Transparency</a:t>
            </a:r>
          </a:p>
          <a:p>
            <a:r>
              <a:rPr lang="en-US" dirty="0" smtClean="0">
                <a:solidFill>
                  <a:schemeClr val="bg1"/>
                </a:solidFill>
                <a:latin typeface="Franklin Gothic Book" panose="020B0503020102020204" pitchFamily="34" charset="0"/>
              </a:rPr>
              <a:t>Responsibility</a:t>
            </a:r>
          </a:p>
          <a:p>
            <a:r>
              <a:rPr lang="en-US" dirty="0" smtClean="0">
                <a:solidFill>
                  <a:schemeClr val="bg1"/>
                </a:solidFill>
                <a:latin typeface="Franklin Gothic Book" panose="020B0503020102020204" pitchFamily="34" charset="0"/>
              </a:rPr>
              <a:t>Protection</a:t>
            </a:r>
          </a:p>
          <a:p>
            <a:r>
              <a:rPr lang="en-US" dirty="0" smtClean="0">
                <a:solidFill>
                  <a:schemeClr val="bg1"/>
                </a:solidFill>
                <a:latin typeface="Franklin Gothic Book" panose="020B0503020102020204" pitchFamily="34" charset="0"/>
              </a:rPr>
              <a:t>Integrity</a:t>
            </a:r>
          </a:p>
        </p:txBody>
      </p:sp>
      <p:sp>
        <p:nvSpPr>
          <p:cNvPr id="6" name="Content Placeholder 5"/>
          <p:cNvSpPr>
            <a:spLocks noGrp="1"/>
          </p:cNvSpPr>
          <p:nvPr>
            <p:ph sz="quarter" idx="4"/>
          </p:nvPr>
        </p:nvSpPr>
        <p:spPr>
          <a:xfrm>
            <a:off x="5776782" y="1961377"/>
            <a:ext cx="5955599" cy="4797769"/>
          </a:xfrm>
        </p:spPr>
        <p:txBody>
          <a:bodyPr>
            <a:normAutofit/>
          </a:bodyPr>
          <a:lstStyle/>
          <a:p>
            <a:r>
              <a:rPr lang="en-US" dirty="0" smtClean="0">
                <a:solidFill>
                  <a:schemeClr val="bg1"/>
                </a:solidFill>
                <a:latin typeface="Franklin Gothic Book"/>
                <a:cs typeface="Franklin Gothic Book"/>
              </a:rPr>
              <a:t>Anonymity</a:t>
            </a:r>
          </a:p>
          <a:p>
            <a:r>
              <a:rPr lang="en-US" dirty="0" smtClean="0">
                <a:solidFill>
                  <a:schemeClr val="bg1"/>
                </a:solidFill>
                <a:latin typeface="Franklin Gothic Book"/>
                <a:cs typeface="Franklin Gothic Book"/>
              </a:rPr>
              <a:t>Accountability</a:t>
            </a:r>
          </a:p>
          <a:p>
            <a:r>
              <a:rPr lang="en-US" dirty="0" smtClean="0">
                <a:solidFill>
                  <a:schemeClr val="bg1"/>
                </a:solidFill>
                <a:latin typeface="Franklin Gothic Book"/>
                <a:cs typeface="Franklin Gothic Book"/>
              </a:rPr>
              <a:t>Responsibility</a:t>
            </a:r>
          </a:p>
          <a:p>
            <a:r>
              <a:rPr lang="en-US" dirty="0" smtClean="0">
                <a:solidFill>
                  <a:schemeClr val="bg1"/>
                </a:solidFill>
                <a:latin typeface="Franklin Gothic Book"/>
                <a:cs typeface="Franklin Gothic Book"/>
              </a:rPr>
              <a:t>Teaching</a:t>
            </a:r>
          </a:p>
          <a:p>
            <a:r>
              <a:rPr lang="en-US" dirty="0" smtClean="0">
                <a:solidFill>
                  <a:schemeClr val="bg1"/>
                </a:solidFill>
                <a:latin typeface="Franklin Gothic Book"/>
                <a:cs typeface="Franklin Gothic Book"/>
              </a:rPr>
              <a:t>Consent</a:t>
            </a:r>
          </a:p>
          <a:p>
            <a:r>
              <a:rPr lang="en-US" dirty="0">
                <a:solidFill>
                  <a:schemeClr val="bg1"/>
                </a:solidFill>
                <a:latin typeface="Franklin Gothic Book" panose="020B0503020102020204" pitchFamily="34" charset="0"/>
              </a:rPr>
              <a:t>Objectivity</a:t>
            </a:r>
          </a:p>
          <a:p>
            <a:r>
              <a:rPr lang="en-US" dirty="0" smtClean="0">
                <a:solidFill>
                  <a:schemeClr val="bg1"/>
                </a:solidFill>
                <a:latin typeface="Franklin Gothic Book"/>
                <a:cs typeface="Franklin Gothic Book"/>
              </a:rPr>
              <a:t>Security</a:t>
            </a:r>
          </a:p>
          <a:p>
            <a:pPr marL="0" indent="0">
              <a:buNone/>
            </a:pPr>
            <a:endParaRPr lang="en-US" dirty="0" smtClean="0">
              <a:solidFill>
                <a:schemeClr val="bg1"/>
              </a:solidFill>
              <a:latin typeface="Franklin Gothic Medium Cond" panose="020B0606030402020204" pitchFamily="34" charset="0"/>
            </a:endParaRPr>
          </a:p>
          <a:p>
            <a:endParaRPr lang="en-US" dirty="0" smtClean="0">
              <a:solidFill>
                <a:schemeClr val="bg1"/>
              </a:solidFill>
              <a:latin typeface="Franklin Gothic Medium Cond" panose="020B0606030402020204" pitchFamily="34" charset="0"/>
            </a:endParaRPr>
          </a:p>
          <a:p>
            <a:endParaRPr lang="en-US" dirty="0">
              <a:solidFill>
                <a:schemeClr val="bg1"/>
              </a:solidFill>
              <a:latin typeface="Franklin Gothic Book" panose="020B0503020102020204" pitchFamily="34" charset="0"/>
            </a:endParaRPr>
          </a:p>
        </p:txBody>
      </p:sp>
      <p:pic>
        <p:nvPicPr>
          <p:cNvPr id="9"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0" name="Straight Connector 9"/>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39350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73684"/>
            <a:ext cx="10515600" cy="1325563"/>
          </a:xfrm>
        </p:spPr>
        <p:txBody>
          <a:bodyPr>
            <a:normAutofit/>
          </a:bodyPr>
          <a:lstStyle/>
          <a:p>
            <a:r>
              <a:rPr lang="en-US" sz="6000" dirty="0" smtClean="0">
                <a:solidFill>
                  <a:schemeClr val="bg1"/>
                </a:solidFill>
                <a:latin typeface="Franklin Gothic Medium" panose="020B0603020102020204" pitchFamily="34" charset="0"/>
              </a:rPr>
              <a:t>RDM Services in Libraries</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p:txBody>
          <a:bodyPr/>
          <a:lstStyle/>
          <a:p>
            <a:r>
              <a:rPr lang="en-US" dirty="0" smtClean="0">
                <a:solidFill>
                  <a:schemeClr val="bg1"/>
                </a:solidFill>
                <a:latin typeface="Franklin Gothic Book" panose="020B0503020102020204" pitchFamily="34" charset="0"/>
              </a:rPr>
              <a:t>Triage Services</a:t>
            </a:r>
          </a:p>
          <a:p>
            <a:r>
              <a:rPr lang="en-US" dirty="0" smtClean="0">
                <a:solidFill>
                  <a:schemeClr val="bg1"/>
                </a:solidFill>
                <a:latin typeface="Franklin Gothic Book" panose="020B0503020102020204" pitchFamily="34" charset="0"/>
              </a:rPr>
              <a:t>Support of copyright and IP data issues</a:t>
            </a:r>
          </a:p>
          <a:p>
            <a:r>
              <a:rPr lang="en-US" dirty="0" smtClean="0">
                <a:solidFill>
                  <a:schemeClr val="bg1"/>
                </a:solidFill>
                <a:latin typeface="Franklin Gothic Book" panose="020B0503020102020204" pitchFamily="34" charset="0"/>
              </a:rPr>
              <a:t>Consultations on data-related skills</a:t>
            </a:r>
          </a:p>
          <a:p>
            <a:r>
              <a:rPr lang="en-US" dirty="0" smtClean="0">
                <a:solidFill>
                  <a:schemeClr val="bg1"/>
                </a:solidFill>
                <a:latin typeface="Franklin Gothic Book" panose="020B0503020102020204" pitchFamily="34" charset="0"/>
              </a:rPr>
              <a:t>Resource for questions on storage, data sharing, metadata preparation</a:t>
            </a:r>
          </a:p>
          <a:p>
            <a:r>
              <a:rPr lang="en-US" dirty="0" smtClean="0">
                <a:solidFill>
                  <a:schemeClr val="bg1"/>
                </a:solidFill>
                <a:latin typeface="Franklin Gothic Book" panose="020B0503020102020204" pitchFamily="34" charset="0"/>
              </a:rPr>
              <a:t>Discipline-specific data liaisons</a:t>
            </a:r>
          </a:p>
          <a:p>
            <a:endParaRPr lang="en-US" dirty="0" smtClean="0">
              <a:solidFill>
                <a:schemeClr val="bg1"/>
              </a:solidFill>
              <a:latin typeface="Franklin Gothic Book" panose="020B0503020102020204" pitchFamily="34" charset="0"/>
            </a:endParaRPr>
          </a:p>
          <a:p>
            <a:endParaRPr lang="en-US" dirty="0" smtClean="0">
              <a:solidFill>
                <a:schemeClr val="bg1"/>
              </a:solidFill>
              <a:latin typeface="Franklin Gothic Book" panose="020B0503020102020204" pitchFamily="34" charset="0"/>
            </a:endParaRPr>
          </a:p>
          <a:p>
            <a:endParaRPr lang="en-US" dirty="0" smtClean="0">
              <a:solidFill>
                <a:schemeClr val="bg1"/>
              </a:solidFill>
              <a:latin typeface="Franklin Gothic Medium Cond" panose="020B0606030402020204" pitchFamily="34" charset="0"/>
            </a:endParaRPr>
          </a:p>
          <a:p>
            <a:endParaRPr lang="en-US" dirty="0">
              <a:solidFill>
                <a:schemeClr val="bg1"/>
              </a:solidFill>
            </a:endParaRP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9359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284056"/>
            <a:ext cx="10515600" cy="4289887"/>
          </a:xfrm>
        </p:spPr>
        <p:txBody>
          <a:bodyPr vert="horz" lIns="91440" tIns="45720" rIns="91440" bIns="45720" rtlCol="0" anchor="b">
            <a:normAutofit/>
          </a:bodyPr>
          <a:lstStyle/>
          <a:p>
            <a:r>
              <a:rPr lang="en-US" sz="6000" dirty="0" smtClean="0">
                <a:solidFill>
                  <a:schemeClr val="bg1"/>
                </a:solidFill>
                <a:latin typeface="Franklin Gothic Medium" panose="020B0603020102020204" pitchFamily="34" charset="0"/>
              </a:rPr>
              <a:t>Part </a:t>
            </a:r>
            <a:r>
              <a:rPr lang="en-US" sz="6000" dirty="0">
                <a:solidFill>
                  <a:schemeClr val="bg1"/>
                </a:solidFill>
                <a:latin typeface="Franklin Gothic Medium" panose="020B0603020102020204" pitchFamily="34" charset="0"/>
              </a:rPr>
              <a:t>2: Privacy &amp; Research Data Reuse </a:t>
            </a:r>
            <a:br>
              <a:rPr lang="en-US" sz="6000" dirty="0">
                <a:solidFill>
                  <a:schemeClr val="bg1"/>
                </a:solidFill>
                <a:latin typeface="Franklin Gothic Medium" panose="020B0603020102020204" pitchFamily="34" charset="0"/>
              </a:rPr>
            </a:br>
            <a:endParaRPr lang="en-US" sz="6000" dirty="0">
              <a:solidFill>
                <a:schemeClr val="bg1"/>
              </a:solidFill>
              <a:latin typeface="Franklin Gothic Medium" panose="020B0603020102020204" pitchFamily="34" charset="0"/>
            </a:endParaRPr>
          </a:p>
        </p:txBody>
      </p:sp>
      <p:cxnSp>
        <p:nvCxnSpPr>
          <p:cNvPr id="4" name="Straight Connector 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cxnSp>
        <p:nvCxnSpPr>
          <p:cNvPr id="7" name="Straight Connector 6"/>
          <p:cNvCxnSpPr/>
          <p:nvPr/>
        </p:nvCxnSpPr>
        <p:spPr>
          <a:xfrm flipV="1">
            <a:off x="642551" y="1"/>
            <a:ext cx="12357" cy="685799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8"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9926241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61925"/>
            <a:ext cx="10515600" cy="1325563"/>
          </a:xfrm>
        </p:spPr>
        <p:txBody>
          <a:bodyPr vert="horz" lIns="91440" tIns="45720" rIns="91440" bIns="45720" rtlCol="0" anchor="ctr">
            <a:normAutofit/>
          </a:bodyPr>
          <a:lstStyle/>
          <a:p>
            <a:r>
              <a:rPr lang="en-US" sz="6000" dirty="0" smtClean="0">
                <a:solidFill>
                  <a:schemeClr val="bg1"/>
                </a:solidFill>
                <a:latin typeface="Franklin Gothic Medium" charset="0"/>
                <a:ea typeface="Franklin Gothic Medium" charset="0"/>
                <a:cs typeface="Franklin Gothic Medium" charset="0"/>
              </a:rPr>
              <a:t>Privacy in Research Data</a:t>
            </a:r>
            <a:endParaRPr lang="en-US" sz="6000" dirty="0">
              <a:solidFill>
                <a:schemeClr val="bg1"/>
              </a:solidFill>
              <a:latin typeface="Franklin Gothic Medium" charset="0"/>
              <a:ea typeface="Franklin Gothic Medium" charset="0"/>
              <a:cs typeface="Franklin Gothic Medium" charset="0"/>
            </a:endParaRPr>
          </a:p>
        </p:txBody>
      </p:sp>
      <p:sp>
        <p:nvSpPr>
          <p:cNvPr id="3" name="Content Placeholder 2"/>
          <p:cNvSpPr>
            <a:spLocks noGrp="1"/>
          </p:cNvSpPr>
          <p:nvPr>
            <p:ph idx="1"/>
          </p:nvPr>
        </p:nvSpPr>
        <p:spPr/>
        <p:txBody>
          <a:bodyPr>
            <a:noAutofit/>
          </a:bodyPr>
          <a:lstStyle/>
          <a:p>
            <a:r>
              <a:rPr lang="en-US" sz="4000" dirty="0">
                <a:solidFill>
                  <a:schemeClr val="bg1"/>
                </a:solidFill>
                <a:latin typeface="Franklin Gothic Medium" panose="020B0603020102020204" pitchFamily="34" charset="0"/>
                <a:ea typeface="+mj-ea"/>
                <a:cs typeface="+mj-cs"/>
              </a:rPr>
              <a:t>Advancements in data science &amp; data exchange &amp; social changes </a:t>
            </a:r>
            <a:r>
              <a:rPr lang="is-IS" sz="4000" dirty="0">
                <a:solidFill>
                  <a:schemeClr val="bg1"/>
                </a:solidFill>
                <a:latin typeface="Franklin Gothic Medium" panose="020B0603020102020204" pitchFamily="34" charset="0"/>
                <a:ea typeface="+mj-ea"/>
                <a:cs typeface="+mj-cs"/>
              </a:rPr>
              <a:t>… meet scholarly communication</a:t>
            </a:r>
          </a:p>
          <a:p>
            <a:r>
              <a:rPr lang="is-IS" sz="4000" dirty="0">
                <a:solidFill>
                  <a:schemeClr val="bg1"/>
                </a:solidFill>
                <a:latin typeface="Franklin Gothic Medium" panose="020B0603020102020204" pitchFamily="34" charset="0"/>
                <a:ea typeface="+mj-ea"/>
                <a:cs typeface="+mj-cs"/>
              </a:rPr>
              <a:t>Increased publication of data &amp; data deposit mandates</a:t>
            </a:r>
          </a:p>
          <a:p>
            <a:r>
              <a:rPr lang="is-IS" sz="4000" dirty="0">
                <a:solidFill>
                  <a:schemeClr val="bg1"/>
                </a:solidFill>
                <a:latin typeface="Franklin Gothic Medium" panose="020B0603020102020204" pitchFamily="34" charset="0"/>
                <a:ea typeface="+mj-ea"/>
                <a:cs typeface="+mj-cs"/>
              </a:rPr>
              <a:t>Privacy relevant in STM but concerns also present in HSS</a:t>
            </a:r>
          </a:p>
        </p:txBody>
      </p:sp>
      <p:pic>
        <p:nvPicPr>
          <p:cNvPr id="6" name="Picture 2" descr="http://www.datasociety.net/wp-content/themes/boot_strap/imgs/symbol.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extLst>
            <a:ext uri="{909E8E84-426E-40dd-AFC4-6F175D3DCCD1}">
              <a14:hiddenFill xmlns:a14="http://schemas.microsoft.com/office/drawing/2010/main" xmlns="">
                <a:solidFill>
                  <a:srgbClr val="FFFFFF"/>
                </a:solidFill>
              </a14:hiddenFill>
            </a:ext>
          </a:extLst>
        </p:spPr>
      </p:pic>
      <p:cxnSp>
        <p:nvCxnSpPr>
          <p:cNvPr id="7" name="Straight Connector 6"/>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0017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5"/>
            <a:ext cx="10515600" cy="1325563"/>
          </a:xfrm>
        </p:spPr>
        <p:txBody>
          <a:bodyPr vert="horz" lIns="91440" tIns="45720" rIns="91440" bIns="45720" rtlCol="0" anchor="ctr">
            <a:normAutofit/>
          </a:bodyPr>
          <a:lstStyle/>
          <a:p>
            <a:r>
              <a:rPr lang="en-US" sz="6000" dirty="0">
                <a:solidFill>
                  <a:schemeClr val="bg1"/>
                </a:solidFill>
                <a:latin typeface="Franklin Gothic Medium" panose="020B0603020102020204" pitchFamily="34" charset="0"/>
              </a:rPr>
              <a:t>Initial </a:t>
            </a:r>
            <a:r>
              <a:rPr lang="en-US" sz="6000" dirty="0" smtClean="0">
                <a:solidFill>
                  <a:schemeClr val="bg1"/>
                </a:solidFill>
                <a:latin typeface="Franklin Gothic Medium" panose="020B0603020102020204" pitchFamily="34" charset="0"/>
              </a:rPr>
              <a:t>Issues </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p:txBody>
          <a:bodyPr>
            <a:normAutofit/>
          </a:bodyPr>
          <a:lstStyle/>
          <a:p>
            <a:r>
              <a:rPr lang="en-US" dirty="0" smtClean="0">
                <a:solidFill>
                  <a:schemeClr val="bg1"/>
                </a:solidFill>
                <a:latin typeface="Franklin Gothic Medium" charset="0"/>
                <a:ea typeface="Franklin Gothic Medium" charset="0"/>
                <a:cs typeface="Franklin Gothic Medium" charset="0"/>
              </a:rPr>
              <a:t>Data </a:t>
            </a:r>
            <a:r>
              <a:rPr lang="en-US" dirty="0" smtClean="0">
                <a:solidFill>
                  <a:schemeClr val="bg1"/>
                </a:solidFill>
                <a:latin typeface="Franklin Gothic Medium" charset="0"/>
                <a:ea typeface="Franklin Gothic Medium" charset="0"/>
                <a:cs typeface="Franklin Gothic Medium" charset="0"/>
              </a:rPr>
              <a:t>does not contain PII but could if data set is combined with related data sets</a:t>
            </a:r>
          </a:p>
          <a:p>
            <a:r>
              <a:rPr lang="en-US" dirty="0" smtClean="0">
                <a:solidFill>
                  <a:schemeClr val="bg1"/>
                </a:solidFill>
                <a:latin typeface="Franklin Gothic Medium" charset="0"/>
                <a:ea typeface="Franklin Gothic Medium" charset="0"/>
                <a:cs typeface="Franklin Gothic Medium" charset="0"/>
              </a:rPr>
              <a:t>Data that is historical in nature contains PII</a:t>
            </a:r>
          </a:p>
          <a:p>
            <a:r>
              <a:rPr lang="en-US" dirty="0" smtClean="0">
                <a:solidFill>
                  <a:schemeClr val="bg1"/>
                </a:solidFill>
                <a:latin typeface="Franklin Gothic Medium" charset="0"/>
                <a:ea typeface="Franklin Gothic Medium" charset="0"/>
                <a:cs typeface="Franklin Gothic Medium" charset="0"/>
              </a:rPr>
              <a:t>Data from back-end usage of systems and policies regarding tracking of researcher behavior</a:t>
            </a:r>
          </a:p>
          <a:p>
            <a:r>
              <a:rPr lang="en-US" dirty="0" smtClean="0">
                <a:solidFill>
                  <a:schemeClr val="bg1"/>
                </a:solidFill>
                <a:latin typeface="Franklin Gothic Medium" charset="0"/>
                <a:ea typeface="Franklin Gothic Medium" charset="0"/>
                <a:cs typeface="Franklin Gothic Medium" charset="0"/>
              </a:rPr>
              <a:t>Security of data replication and interaction with other systems</a:t>
            </a:r>
          </a:p>
          <a:p>
            <a:r>
              <a:rPr lang="en-US" dirty="0" smtClean="0">
                <a:solidFill>
                  <a:schemeClr val="bg1"/>
                </a:solidFill>
                <a:latin typeface="Franklin Gothic Medium" charset="0"/>
                <a:ea typeface="Franklin Gothic Medium" charset="0"/>
                <a:cs typeface="Franklin Gothic Medium" charset="0"/>
              </a:rPr>
              <a:t>Privacy </a:t>
            </a:r>
            <a:r>
              <a:rPr lang="en-US" dirty="0" smtClean="0">
                <a:solidFill>
                  <a:schemeClr val="bg1"/>
                </a:solidFill>
                <a:latin typeface="Franklin Gothic Medium" charset="0"/>
                <a:ea typeface="Franklin Gothic Medium" charset="0"/>
                <a:cs typeface="Franklin Gothic Medium" charset="0"/>
              </a:rPr>
              <a:t>metadata about the data </a:t>
            </a:r>
            <a:r>
              <a:rPr lang="en-US" dirty="0" smtClean="0">
                <a:solidFill>
                  <a:schemeClr val="bg1"/>
                </a:solidFill>
                <a:latin typeface="Franklin Gothic Medium" charset="0"/>
                <a:ea typeface="Franklin Gothic Medium" charset="0"/>
                <a:cs typeface="Franklin Gothic Medium" charset="0"/>
              </a:rPr>
              <a:t>set</a:t>
            </a:r>
          </a:p>
        </p:txBody>
      </p:sp>
      <p:pic>
        <p:nvPicPr>
          <p:cNvPr id="4"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401895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502400" y="2477857"/>
            <a:ext cx="5575802" cy="3528382"/>
          </a:xfrm>
        </p:spPr>
        <p:txBody>
          <a:bodyPr vert="horz" lIns="91440" tIns="45720" rIns="91440" bIns="45720" rtlCol="0" anchor="b">
            <a:normAutofit fontScale="90000"/>
          </a:bodyPr>
          <a:lstStyle/>
          <a:p>
            <a:r>
              <a:rPr lang="en-US" sz="6000" dirty="0" smtClean="0">
                <a:solidFill>
                  <a:schemeClr val="bg1"/>
                </a:solidFill>
                <a:latin typeface="Franklin Gothic Medium" panose="020B0603020102020204" pitchFamily="34" charset="0"/>
              </a:rPr>
              <a:t>Bonnie Tijerina</a:t>
            </a:r>
            <a:br>
              <a:rPr lang="en-US" sz="6000" dirty="0" smtClean="0">
                <a:solidFill>
                  <a:schemeClr val="bg1"/>
                </a:solidFill>
                <a:latin typeface="Franklin Gothic Medium" panose="020B0603020102020204" pitchFamily="34" charset="0"/>
              </a:rPr>
            </a:br>
            <a:r>
              <a:rPr lang="en-US" sz="3600" dirty="0" smtClean="0">
                <a:solidFill>
                  <a:schemeClr val="bg1"/>
                </a:solidFill>
                <a:latin typeface="Franklin Gothic Medium" panose="020B0603020102020204" pitchFamily="34" charset="0"/>
              </a:rPr>
              <a:t>Researcher, Data &amp; Society</a:t>
            </a:r>
            <a:br>
              <a:rPr lang="en-US" sz="3600" dirty="0" smtClean="0">
                <a:solidFill>
                  <a:schemeClr val="bg1"/>
                </a:solidFill>
                <a:latin typeface="Franklin Gothic Medium" panose="020B0603020102020204" pitchFamily="34" charset="0"/>
              </a:rPr>
            </a:br>
            <a:r>
              <a:rPr lang="en-US" sz="3600" dirty="0" smtClean="0">
                <a:solidFill>
                  <a:schemeClr val="bg1"/>
                </a:solidFill>
                <a:latin typeface="Franklin Gothic Medium" panose="020B0603020102020204" pitchFamily="34" charset="0"/>
              </a:rPr>
              <a:t>Librarian</a:t>
            </a:r>
            <a:br>
              <a:rPr lang="en-US" sz="3600" dirty="0" smtClean="0">
                <a:solidFill>
                  <a:schemeClr val="bg1"/>
                </a:solidFill>
                <a:latin typeface="Franklin Gothic Medium" panose="020B0603020102020204" pitchFamily="34" charset="0"/>
              </a:rPr>
            </a:br>
            <a:r>
              <a:rPr lang="en-US" sz="3600" dirty="0" smtClean="0">
                <a:solidFill>
                  <a:schemeClr val="bg1"/>
                </a:solidFill>
                <a:latin typeface="Franklin Gothic Medium" panose="020B0603020102020204" pitchFamily="34" charset="0"/>
              </a:rPr>
              <a:t>Convener, ER&amp;L and D4D</a:t>
            </a:r>
            <a:br>
              <a:rPr lang="en-US" sz="3600" dirty="0" smtClean="0">
                <a:solidFill>
                  <a:schemeClr val="bg1"/>
                </a:solidFill>
                <a:latin typeface="Franklin Gothic Medium" panose="020B0603020102020204" pitchFamily="34" charset="0"/>
              </a:rPr>
            </a:br>
            <a:r>
              <a:rPr lang="en-US" sz="3600" dirty="0" err="1" smtClean="0">
                <a:solidFill>
                  <a:schemeClr val="bg1"/>
                </a:solidFill>
                <a:latin typeface="Franklin Gothic Medium" panose="020B0603020102020204" pitchFamily="34" charset="0"/>
              </a:rPr>
              <a:t>bonnie@datasociety.net</a:t>
            </a:r>
            <a:r>
              <a:rPr lang="en-US" sz="3600" dirty="0" smtClean="0">
                <a:solidFill>
                  <a:schemeClr val="bg1"/>
                </a:solidFill>
                <a:latin typeface="Franklin Gothic Medium" panose="020B0603020102020204" pitchFamily="34" charset="0"/>
              </a:rPr>
              <a:t/>
            </a:r>
            <a:br>
              <a:rPr lang="en-US" sz="3600" dirty="0" smtClean="0">
                <a:solidFill>
                  <a:schemeClr val="bg1"/>
                </a:solidFill>
                <a:latin typeface="Franklin Gothic Medium" panose="020B0603020102020204" pitchFamily="34" charset="0"/>
              </a:rPr>
            </a:br>
            <a:r>
              <a:rPr lang="en-US" sz="3600" dirty="0" smtClean="0">
                <a:solidFill>
                  <a:schemeClr val="bg1"/>
                </a:solidFill>
                <a:latin typeface="Franklin Gothic Medium" panose="020B0603020102020204" pitchFamily="34" charset="0"/>
              </a:rPr>
              <a:t>@</a:t>
            </a:r>
            <a:r>
              <a:rPr lang="en-US" sz="3600" dirty="0" err="1" smtClean="0">
                <a:solidFill>
                  <a:schemeClr val="bg1"/>
                </a:solidFill>
                <a:latin typeface="Franklin Gothic Medium" panose="020B0603020102020204" pitchFamily="34" charset="0"/>
              </a:rPr>
              <a:t>bonlth</a:t>
            </a:r>
            <a:r>
              <a:rPr lang="en-US" sz="3600" dirty="0">
                <a:solidFill>
                  <a:schemeClr val="bg1"/>
                </a:solidFill>
                <a:latin typeface="Franklin Gothic Medium" panose="020B0603020102020204" pitchFamily="34" charset="0"/>
              </a:rPr>
              <a:t/>
            </a:r>
            <a:br>
              <a:rPr lang="en-US" sz="3600" dirty="0">
                <a:solidFill>
                  <a:schemeClr val="bg1"/>
                </a:solidFill>
                <a:latin typeface="Franklin Gothic Medium" panose="020B0603020102020204" pitchFamily="34" charset="0"/>
              </a:rPr>
            </a:br>
            <a:r>
              <a:rPr lang="en-US" sz="3600" dirty="0">
                <a:solidFill>
                  <a:schemeClr val="bg1"/>
                </a:solidFill>
                <a:latin typeface="Franklin Gothic Medium" panose="020B0603020102020204" pitchFamily="34" charset="0"/>
              </a:rPr>
              <a:t>http://</a:t>
            </a:r>
            <a:r>
              <a:rPr lang="en-US" sz="3600" dirty="0" err="1" smtClean="0">
                <a:solidFill>
                  <a:schemeClr val="bg1"/>
                </a:solidFill>
                <a:latin typeface="Franklin Gothic Medium" panose="020B0603020102020204" pitchFamily="34" charset="0"/>
              </a:rPr>
              <a:t>bit.ly</a:t>
            </a:r>
            <a:r>
              <a:rPr lang="en-US" sz="3600" dirty="0" smtClean="0">
                <a:solidFill>
                  <a:schemeClr val="bg1"/>
                </a:solidFill>
                <a:latin typeface="Franklin Gothic Medium" panose="020B0603020102020204" pitchFamily="34" charset="0"/>
              </a:rPr>
              <a:t>/</a:t>
            </a:r>
            <a:r>
              <a:rPr lang="en-US" sz="3600" dirty="0" err="1" smtClean="0">
                <a:solidFill>
                  <a:schemeClr val="bg1"/>
                </a:solidFill>
                <a:latin typeface="Franklin Gothic Medium" panose="020B0603020102020204" pitchFamily="34" charset="0"/>
              </a:rPr>
              <a:t>ethicsindata</a:t>
            </a:r>
            <a:r>
              <a:rPr lang="en-US" sz="6000" dirty="0">
                <a:solidFill>
                  <a:schemeClr val="bg1"/>
                </a:solidFill>
                <a:latin typeface="Franklin Gothic Medium" panose="020B0603020102020204" pitchFamily="34" charset="0"/>
              </a:rPr>
              <a:t/>
            </a:r>
            <a:br>
              <a:rPr lang="en-US" sz="6000" dirty="0">
                <a:solidFill>
                  <a:schemeClr val="bg1"/>
                </a:solidFill>
                <a:latin typeface="Franklin Gothic Medium" panose="020B0603020102020204" pitchFamily="34" charset="0"/>
              </a:rPr>
            </a:br>
            <a:endParaRPr lang="en-US" sz="6000" dirty="0">
              <a:solidFill>
                <a:schemeClr val="bg1"/>
              </a:solidFill>
              <a:latin typeface="Franklin Gothic Medium" panose="020B0603020102020204" pitchFamily="34" charset="0"/>
            </a:endParaRPr>
          </a:p>
        </p:txBody>
      </p:sp>
      <p:cxnSp>
        <p:nvCxnSpPr>
          <p:cNvPr id="4" name="Straight Connector 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cxnSp>
        <p:nvCxnSpPr>
          <p:cNvPr id="7" name="Straight Connector 6"/>
          <p:cNvCxnSpPr/>
          <p:nvPr/>
        </p:nvCxnSpPr>
        <p:spPr>
          <a:xfrm flipV="1">
            <a:off x="642551" y="1"/>
            <a:ext cx="12357" cy="685799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8"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5"/>
          <p:cNvPicPr>
            <a:picLocks noChangeAspect="1"/>
          </p:cNvPicPr>
          <p:nvPr/>
        </p:nvPicPr>
        <p:blipFill>
          <a:blip r:embed="rId5"/>
          <a:stretch>
            <a:fillRect/>
          </a:stretch>
        </p:blipFill>
        <p:spPr>
          <a:xfrm>
            <a:off x="1108754" y="1016247"/>
            <a:ext cx="4352245" cy="3684901"/>
          </a:xfrm>
          <a:prstGeom prst="rect">
            <a:avLst/>
          </a:prstGeom>
        </p:spPr>
      </p:pic>
    </p:spTree>
    <p:extLst>
      <p:ext uri="{BB962C8B-B14F-4D97-AF65-F5344CB8AC3E}">
        <p14:creationId xmlns:p14="http://schemas.microsoft.com/office/powerpoint/2010/main" val="32428330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 y="1"/>
            <a:ext cx="12192001" cy="7319519"/>
          </a:xfrm>
        </p:spPr>
      </p:pic>
    </p:spTree>
    <p:extLst>
      <p:ext uri="{BB962C8B-B14F-4D97-AF65-F5344CB8AC3E}">
        <p14:creationId xmlns:p14="http://schemas.microsoft.com/office/powerpoint/2010/main" val="2273409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5"/>
            <a:ext cx="10515600" cy="1325563"/>
          </a:xfrm>
        </p:spPr>
        <p:txBody>
          <a:bodyPr vert="horz" lIns="91440" tIns="45720" rIns="91440" bIns="45720" rtlCol="0" anchor="ctr">
            <a:normAutofit/>
          </a:bodyPr>
          <a:lstStyle/>
          <a:p>
            <a:r>
              <a:rPr lang="en-US" sz="6000" dirty="0" smtClean="0">
                <a:solidFill>
                  <a:schemeClr val="bg1"/>
                </a:solidFill>
                <a:latin typeface="Franklin Gothic Medium" panose="020B0603020102020204" pitchFamily="34" charset="0"/>
              </a:rPr>
              <a:t>More</a:t>
            </a:r>
            <a:r>
              <a:rPr lang="en-US" sz="6000" dirty="0" smtClean="0">
                <a:solidFill>
                  <a:schemeClr val="bg1"/>
                </a:solidFill>
                <a:latin typeface="Franklin Gothic Medium" panose="020B0603020102020204" pitchFamily="34" charset="0"/>
              </a:rPr>
              <a:t> </a:t>
            </a:r>
            <a:r>
              <a:rPr lang="en-US" sz="6000" dirty="0">
                <a:solidFill>
                  <a:schemeClr val="bg1"/>
                </a:solidFill>
                <a:latin typeface="Franklin Gothic Medium" panose="020B0603020102020204" pitchFamily="34" charset="0"/>
              </a:rPr>
              <a:t>I</a:t>
            </a:r>
            <a:r>
              <a:rPr lang="en-US" sz="6000" dirty="0" smtClean="0">
                <a:solidFill>
                  <a:schemeClr val="bg1"/>
                </a:solidFill>
                <a:latin typeface="Franklin Gothic Medium" panose="020B0603020102020204" pitchFamily="34" charset="0"/>
              </a:rPr>
              <a:t>ssues </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p:txBody>
          <a:bodyPr>
            <a:normAutofit/>
          </a:bodyPr>
          <a:lstStyle/>
          <a:p>
            <a:r>
              <a:rPr lang="en-US" dirty="0" smtClean="0">
                <a:solidFill>
                  <a:schemeClr val="bg1"/>
                </a:solidFill>
                <a:latin typeface="Franklin Gothic Medium" charset="0"/>
                <a:ea typeface="Franklin Gothic Medium" charset="0"/>
                <a:cs typeface="Franklin Gothic Medium" charset="0"/>
              </a:rPr>
              <a:t>When is privacy about a community, not just an individual?</a:t>
            </a:r>
          </a:p>
          <a:p>
            <a:r>
              <a:rPr lang="en-US" dirty="0" smtClean="0">
                <a:solidFill>
                  <a:schemeClr val="bg1"/>
                </a:solidFill>
                <a:latin typeface="Franklin Gothic Medium" charset="0"/>
                <a:ea typeface="Franklin Gothic Medium" charset="0"/>
                <a:cs typeface="Franklin Gothic Medium" charset="0"/>
              </a:rPr>
              <a:t>Replication is not being evaluated</a:t>
            </a:r>
          </a:p>
          <a:p>
            <a:r>
              <a:rPr lang="en-US" dirty="0" smtClean="0">
                <a:solidFill>
                  <a:schemeClr val="bg1"/>
                </a:solidFill>
                <a:latin typeface="Franklin Gothic Medium" charset="0"/>
                <a:ea typeface="Franklin Gothic Medium" charset="0"/>
                <a:cs typeface="Franklin Gothic Medium" charset="0"/>
              </a:rPr>
              <a:t>Reuse restrictions</a:t>
            </a:r>
          </a:p>
          <a:p>
            <a:r>
              <a:rPr lang="en-US" dirty="0" smtClean="0">
                <a:solidFill>
                  <a:schemeClr val="bg1"/>
                </a:solidFill>
                <a:latin typeface="Franklin Gothic Medium" charset="0"/>
                <a:ea typeface="Franklin Gothic Medium" charset="0"/>
                <a:cs typeface="Franklin Gothic Medium" charset="0"/>
              </a:rPr>
              <a:t>Longitudinal consent</a:t>
            </a:r>
          </a:p>
          <a:p>
            <a:r>
              <a:rPr lang="en-US" dirty="0" smtClean="0">
                <a:solidFill>
                  <a:schemeClr val="bg1"/>
                </a:solidFill>
                <a:latin typeface="Franklin Gothic Medium" charset="0"/>
                <a:ea typeface="Franklin Gothic Medium" charset="0"/>
                <a:cs typeface="Franklin Gothic Medium" charset="0"/>
              </a:rPr>
              <a:t>Ethical but not legal responsibilities</a:t>
            </a:r>
          </a:p>
          <a:p>
            <a:r>
              <a:rPr lang="en-US" dirty="0" smtClean="0">
                <a:solidFill>
                  <a:schemeClr val="bg1"/>
                </a:solidFill>
                <a:latin typeface="Franklin Gothic Medium" charset="0"/>
                <a:ea typeface="Franklin Gothic Medium" charset="0"/>
                <a:cs typeface="Franklin Gothic Medium" charset="0"/>
              </a:rPr>
              <a:t>Library repositories will not take PII</a:t>
            </a:r>
          </a:p>
          <a:p>
            <a:r>
              <a:rPr lang="en-US" dirty="0" smtClean="0">
                <a:solidFill>
                  <a:schemeClr val="bg1"/>
                </a:solidFill>
                <a:latin typeface="Franklin Gothic Medium" charset="0"/>
                <a:ea typeface="Franklin Gothic Medium" charset="0"/>
                <a:cs typeface="Franklin Gothic Medium" charset="0"/>
              </a:rPr>
              <a:t>“Privacy is a footnote in the policy world and OA Movement. It’s being left to the local community”</a:t>
            </a:r>
            <a:endParaRPr lang="en-US" dirty="0">
              <a:solidFill>
                <a:schemeClr val="bg1"/>
              </a:solidFill>
              <a:latin typeface="Franklin Gothic Medium" charset="0"/>
              <a:ea typeface="Franklin Gothic Medium" charset="0"/>
              <a:cs typeface="Franklin Gothic Medium" charset="0"/>
            </a:endParaRPr>
          </a:p>
        </p:txBody>
      </p:sp>
      <p:pic>
        <p:nvPicPr>
          <p:cNvPr id="4"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7183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87325"/>
            <a:ext cx="10515600" cy="1325563"/>
          </a:xfrm>
        </p:spPr>
        <p:txBody>
          <a:bodyPr>
            <a:normAutofit/>
          </a:bodyPr>
          <a:lstStyle/>
          <a:p>
            <a:r>
              <a:rPr lang="en-US" sz="6000" dirty="0" smtClean="0">
                <a:solidFill>
                  <a:schemeClr val="bg1"/>
                </a:solidFill>
                <a:latin typeface="Franklin Gothic Medium" charset="0"/>
                <a:ea typeface="Franklin Gothic Medium" charset="0"/>
                <a:cs typeface="Franklin Gothic Medium" charset="0"/>
              </a:rPr>
              <a:t>Outputs/Outcomes</a:t>
            </a:r>
            <a:endParaRPr lang="en-US" sz="6000" dirty="0">
              <a:solidFill>
                <a:schemeClr val="bg1"/>
              </a:solidFill>
              <a:latin typeface="Franklin Gothic Medium" charset="0"/>
              <a:ea typeface="Franklin Gothic Medium" charset="0"/>
              <a:cs typeface="Franklin Gothic Medium" charset="0"/>
            </a:endParaRPr>
          </a:p>
        </p:txBody>
      </p:sp>
      <p:sp>
        <p:nvSpPr>
          <p:cNvPr id="3" name="Content Placeholder 2"/>
          <p:cNvSpPr>
            <a:spLocks noGrp="1"/>
          </p:cNvSpPr>
          <p:nvPr>
            <p:ph idx="1"/>
          </p:nvPr>
        </p:nvSpPr>
        <p:spPr>
          <a:xfrm>
            <a:off x="838200" y="1393825"/>
            <a:ext cx="10515600" cy="4351338"/>
          </a:xfrm>
        </p:spPr>
        <p:txBody>
          <a:bodyPr>
            <a:noAutofit/>
          </a:bodyPr>
          <a:lstStyle/>
          <a:p>
            <a:r>
              <a:rPr lang="en-US" sz="3600" dirty="0" smtClean="0">
                <a:solidFill>
                  <a:schemeClr val="bg1"/>
                </a:solidFill>
                <a:latin typeface="Franklin Gothic Medium" charset="0"/>
                <a:ea typeface="Franklin Gothic Medium" charset="0"/>
                <a:cs typeface="Franklin Gothic Medium" charset="0"/>
              </a:rPr>
              <a:t>High level framework</a:t>
            </a:r>
          </a:p>
          <a:p>
            <a:r>
              <a:rPr lang="en-US" sz="3600" dirty="0" smtClean="0">
                <a:solidFill>
                  <a:schemeClr val="bg1"/>
                </a:solidFill>
                <a:latin typeface="Franklin Gothic Medium" charset="0"/>
                <a:ea typeface="Franklin Gothic Medium" charset="0"/>
                <a:cs typeface="Franklin Gothic Medium" charset="0"/>
              </a:rPr>
              <a:t>Outline </a:t>
            </a:r>
            <a:r>
              <a:rPr lang="en-US" sz="3600" dirty="0" smtClean="0">
                <a:solidFill>
                  <a:schemeClr val="bg1"/>
                </a:solidFill>
                <a:latin typeface="Franklin Gothic Medium" charset="0"/>
                <a:ea typeface="Franklin Gothic Medium" charset="0"/>
                <a:cs typeface="Franklin Gothic Medium" charset="0"/>
              </a:rPr>
              <a:t>of situations where principles would be applied</a:t>
            </a:r>
          </a:p>
          <a:p>
            <a:r>
              <a:rPr lang="en-US" sz="3600" dirty="0" smtClean="0">
                <a:solidFill>
                  <a:schemeClr val="bg1"/>
                </a:solidFill>
                <a:latin typeface="Franklin Gothic Medium" charset="0"/>
                <a:ea typeface="Franklin Gothic Medium" charset="0"/>
                <a:cs typeface="Franklin Gothic Medium" charset="0"/>
              </a:rPr>
              <a:t>Identification of key areas of variance in privacy laws worldwide</a:t>
            </a:r>
          </a:p>
          <a:p>
            <a:r>
              <a:rPr lang="en-US" sz="3600" dirty="0" smtClean="0">
                <a:solidFill>
                  <a:schemeClr val="bg1"/>
                </a:solidFill>
                <a:latin typeface="Franklin Gothic Medium" charset="0"/>
                <a:ea typeface="Franklin Gothic Medium" charset="0"/>
                <a:cs typeface="Franklin Gothic Medium" charset="0"/>
              </a:rPr>
              <a:t>Set of technical metadata</a:t>
            </a:r>
          </a:p>
          <a:p>
            <a:r>
              <a:rPr lang="en-US" sz="3600" dirty="0" smtClean="0">
                <a:solidFill>
                  <a:schemeClr val="bg1"/>
                </a:solidFill>
                <a:latin typeface="Franklin Gothic Medium" charset="0"/>
                <a:ea typeface="Franklin Gothic Medium" charset="0"/>
                <a:cs typeface="Franklin Gothic Medium" charset="0"/>
              </a:rPr>
              <a:t>Bibliography</a:t>
            </a:r>
            <a:endParaRPr lang="en-US" sz="3600" dirty="0" smtClean="0">
              <a:solidFill>
                <a:schemeClr val="bg1"/>
              </a:solidFill>
              <a:latin typeface="Franklin Gothic Medium" charset="0"/>
              <a:ea typeface="Franklin Gothic Medium" charset="0"/>
              <a:cs typeface="Franklin Gothic Medium" charset="0"/>
            </a:endParaRPr>
          </a:p>
        </p:txBody>
      </p:sp>
      <p:pic>
        <p:nvPicPr>
          <p:cNvPr id="4"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5662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284056"/>
            <a:ext cx="10515600" cy="4289887"/>
          </a:xfrm>
        </p:spPr>
        <p:txBody>
          <a:bodyPr vert="horz" lIns="91440" tIns="45720" rIns="91440" bIns="45720" rtlCol="0" anchor="b">
            <a:normAutofit/>
          </a:bodyPr>
          <a:lstStyle/>
          <a:p>
            <a:r>
              <a:rPr lang="en-US" sz="6000" dirty="0" smtClean="0">
                <a:solidFill>
                  <a:schemeClr val="bg1"/>
                </a:solidFill>
                <a:latin typeface="Franklin Gothic Medium" panose="020B0603020102020204" pitchFamily="34" charset="0"/>
              </a:rPr>
              <a:t>Part 3</a:t>
            </a:r>
            <a:r>
              <a:rPr lang="en-US" sz="6000" dirty="0">
                <a:solidFill>
                  <a:schemeClr val="bg1"/>
                </a:solidFill>
                <a:latin typeface="Franklin Gothic Medium" panose="020B0603020102020204" pitchFamily="34" charset="0"/>
              </a:rPr>
              <a:t>: </a:t>
            </a:r>
            <a:r>
              <a:rPr lang="en-US" sz="6000" dirty="0" smtClean="0">
                <a:solidFill>
                  <a:schemeClr val="bg1"/>
                </a:solidFill>
                <a:latin typeface="Franklin Gothic Medium" panose="020B0603020102020204" pitchFamily="34" charset="0"/>
              </a:rPr>
              <a:t>Infrastructure Discussion</a:t>
            </a:r>
            <a:r>
              <a:rPr lang="en-US" sz="6000" dirty="0">
                <a:solidFill>
                  <a:schemeClr val="bg1"/>
                </a:solidFill>
                <a:latin typeface="Franklin Gothic Medium" panose="020B0603020102020204" pitchFamily="34" charset="0"/>
              </a:rPr>
              <a:t/>
            </a:r>
            <a:br>
              <a:rPr lang="en-US" sz="6000" dirty="0">
                <a:solidFill>
                  <a:schemeClr val="bg1"/>
                </a:solidFill>
                <a:latin typeface="Franklin Gothic Medium" panose="020B0603020102020204" pitchFamily="34" charset="0"/>
              </a:rPr>
            </a:br>
            <a:endParaRPr lang="en-US" sz="6000" dirty="0">
              <a:solidFill>
                <a:schemeClr val="bg1"/>
              </a:solidFill>
              <a:latin typeface="Franklin Gothic Medium" panose="020B0603020102020204" pitchFamily="34" charset="0"/>
            </a:endParaRPr>
          </a:p>
        </p:txBody>
      </p:sp>
      <p:cxnSp>
        <p:nvCxnSpPr>
          <p:cNvPr id="4" name="Straight Connector 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cxnSp>
        <p:nvCxnSpPr>
          <p:cNvPr id="7" name="Straight Connector 6"/>
          <p:cNvCxnSpPr/>
          <p:nvPr/>
        </p:nvCxnSpPr>
        <p:spPr>
          <a:xfrm flipV="1">
            <a:off x="642551" y="1"/>
            <a:ext cx="12357" cy="685799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8"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0024836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000" dirty="0">
                <a:solidFill>
                  <a:schemeClr val="bg1"/>
                </a:solidFill>
                <a:latin typeface="Franklin Gothic Medium" panose="020B0603020102020204" pitchFamily="34" charset="0"/>
              </a:rPr>
              <a:t>Ethics in Research Data Project</a:t>
            </a:r>
          </a:p>
        </p:txBody>
      </p:sp>
      <p:sp>
        <p:nvSpPr>
          <p:cNvPr id="3" name="Content Placeholder 2"/>
          <p:cNvSpPr>
            <a:spLocks noGrp="1"/>
          </p:cNvSpPr>
          <p:nvPr>
            <p:ph idx="1"/>
          </p:nvPr>
        </p:nvSpPr>
        <p:spPr>
          <a:xfrm>
            <a:off x="906439" y="1524789"/>
            <a:ext cx="10515600" cy="4351338"/>
          </a:xfrm>
        </p:spPr>
        <p:txBody>
          <a:bodyPr>
            <a:normAutofit/>
          </a:bodyPr>
          <a:lstStyle/>
          <a:p>
            <a:pPr marL="0" indent="0">
              <a:buNone/>
            </a:pPr>
            <a:r>
              <a:rPr lang="en-US" sz="5400" dirty="0">
                <a:solidFill>
                  <a:srgbClr val="80C9D5"/>
                </a:solidFill>
                <a:latin typeface="Franklin Gothic Medium Cond" panose="020B0606030402020204" pitchFamily="34" charset="0"/>
              </a:rPr>
              <a:t>How can infrastructures that exist around technical researchers support the emerging ethical issues in </a:t>
            </a:r>
            <a:r>
              <a:rPr lang="en-US" sz="5400" dirty="0" smtClean="0">
                <a:solidFill>
                  <a:srgbClr val="80C9D5"/>
                </a:solidFill>
                <a:latin typeface="Franklin Gothic Medium Cond" panose="020B0606030402020204" pitchFamily="34" charset="0"/>
              </a:rPr>
              <a:t>data research? </a:t>
            </a:r>
          </a:p>
          <a:p>
            <a:pPr marL="0" indent="0">
              <a:buNone/>
            </a:pPr>
            <a:endParaRPr lang="en-US" sz="4800" dirty="0" smtClean="0">
              <a:solidFill>
                <a:srgbClr val="80C9D5"/>
              </a:solidFill>
              <a:latin typeface="Franklin Gothic Medium Cond" panose="020B0606030402020204" pitchFamily="34" charset="0"/>
            </a:endParaRP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89721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9788" y="266269"/>
            <a:ext cx="11183336" cy="1325563"/>
          </a:xfrm>
        </p:spPr>
        <p:txBody>
          <a:bodyPr>
            <a:normAutofit/>
          </a:bodyPr>
          <a:lstStyle/>
          <a:p>
            <a:r>
              <a:rPr lang="en-US" sz="6600" dirty="0" smtClean="0">
                <a:solidFill>
                  <a:schemeClr val="bg1"/>
                </a:solidFill>
                <a:latin typeface="Franklin Gothic Medium" panose="020B0603020102020204" pitchFamily="34" charset="0"/>
              </a:rPr>
              <a:t>Formal Structures</a:t>
            </a:r>
          </a:p>
        </p:txBody>
      </p:sp>
      <p:sp>
        <p:nvSpPr>
          <p:cNvPr id="8" name="Rectangle 7"/>
          <p:cNvSpPr/>
          <p:nvPr/>
        </p:nvSpPr>
        <p:spPr>
          <a:xfrm>
            <a:off x="-12357" y="1754667"/>
            <a:ext cx="12192000" cy="5189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83823"/>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185352" y="6351375"/>
            <a:ext cx="5807675" cy="369332"/>
          </a:xfrm>
          <a:prstGeom prst="rect">
            <a:avLst/>
          </a:prstGeom>
          <a:noFill/>
        </p:spPr>
        <p:txBody>
          <a:bodyPr wrap="square" rtlCol="0">
            <a:spAutoFit/>
          </a:bodyPr>
          <a:lstStyle/>
          <a:p>
            <a:r>
              <a:rPr lang="en-US" dirty="0">
                <a:solidFill>
                  <a:prstClr val="black"/>
                </a:solidFill>
                <a:latin typeface="Franklin Gothic Book" panose="020B0503020102020204" pitchFamily="34" charset="0"/>
                <a:hlinkClick r:id="rId4"/>
              </a:rPr>
              <a:t>CC BY-NC 2.0</a:t>
            </a:r>
            <a:r>
              <a:rPr lang="en-US" dirty="0">
                <a:solidFill>
                  <a:prstClr val="black"/>
                </a:solidFill>
                <a:latin typeface="Franklin Gothic Book" panose="020B0503020102020204" pitchFamily="34" charset="0"/>
              </a:rPr>
              <a:t>-licensed </a:t>
            </a:r>
            <a:r>
              <a:rPr lang="en-US" dirty="0">
                <a:solidFill>
                  <a:prstClr val="black"/>
                </a:solidFill>
                <a:latin typeface="Franklin Gothic Book" panose="020B0503020102020204" pitchFamily="34" charset="0"/>
                <a:hlinkClick r:id="rId5"/>
              </a:rPr>
              <a:t>image</a:t>
            </a:r>
            <a:r>
              <a:rPr lang="en-US" dirty="0">
                <a:solidFill>
                  <a:prstClr val="black"/>
                </a:solidFill>
                <a:latin typeface="Franklin Gothic Book" panose="020B0503020102020204" pitchFamily="34" charset="0"/>
              </a:rPr>
              <a:t> by </a:t>
            </a:r>
            <a:r>
              <a:rPr lang="en-US" dirty="0">
                <a:solidFill>
                  <a:prstClr val="black"/>
                </a:solidFill>
                <a:latin typeface="Franklin Gothic Book" panose="020B0503020102020204" pitchFamily="34" charset="0"/>
                <a:hlinkClick r:id="rId6"/>
              </a:rPr>
              <a:t>Aaron </a:t>
            </a:r>
            <a:r>
              <a:rPr lang="en-US" dirty="0" err="1">
                <a:solidFill>
                  <a:prstClr val="black"/>
                </a:solidFill>
                <a:latin typeface="Franklin Gothic Book" panose="020B0503020102020204" pitchFamily="34" charset="0"/>
                <a:hlinkClick r:id="rId6"/>
              </a:rPr>
              <a:t>Parecki</a:t>
            </a:r>
            <a:endParaRPr lang="en-US" dirty="0">
              <a:solidFill>
                <a:prstClr val="black"/>
              </a:solidFill>
              <a:latin typeface="Franklin Gothic Book" panose="020B0503020102020204" pitchFamily="34" charset="0"/>
            </a:endParaRPr>
          </a:p>
        </p:txBody>
      </p:sp>
      <p:sp>
        <p:nvSpPr>
          <p:cNvPr id="11" name="Content Placeholder 3"/>
          <p:cNvSpPr>
            <a:spLocks noGrp="1"/>
          </p:cNvSpPr>
          <p:nvPr>
            <p:ph sz="half" idx="2"/>
          </p:nvPr>
        </p:nvSpPr>
        <p:spPr>
          <a:xfrm>
            <a:off x="7884816" y="2139174"/>
            <a:ext cx="5157787" cy="3684588"/>
          </a:xfrm>
        </p:spPr>
        <p:txBody>
          <a:bodyPr>
            <a:normAutofit/>
          </a:bodyPr>
          <a:lstStyle/>
          <a:p>
            <a:r>
              <a:rPr lang="en-US" sz="4000" dirty="0" smtClean="0">
                <a:solidFill>
                  <a:schemeClr val="tx1">
                    <a:lumMod val="85000"/>
                    <a:lumOff val="15000"/>
                  </a:schemeClr>
                </a:solidFill>
                <a:latin typeface="Franklin Gothic Demi Cond" panose="020B0706030402020204" pitchFamily="34" charset="0"/>
              </a:rPr>
              <a:t>IRB</a:t>
            </a:r>
          </a:p>
          <a:p>
            <a:r>
              <a:rPr lang="en-US" sz="4000" dirty="0" smtClean="0">
                <a:solidFill>
                  <a:schemeClr val="tx1">
                    <a:lumMod val="85000"/>
                    <a:lumOff val="15000"/>
                  </a:schemeClr>
                </a:solidFill>
                <a:latin typeface="Franklin Gothic Demi Cond" panose="020B0706030402020204" pitchFamily="34" charset="0"/>
              </a:rPr>
              <a:t>DMPs</a:t>
            </a:r>
          </a:p>
          <a:p>
            <a:r>
              <a:rPr lang="en-US" sz="4000" dirty="0" smtClean="0">
                <a:solidFill>
                  <a:schemeClr val="tx1">
                    <a:lumMod val="85000"/>
                    <a:lumOff val="15000"/>
                  </a:schemeClr>
                </a:solidFill>
                <a:latin typeface="Franklin Gothic Demi Cond" panose="020B0706030402020204" pitchFamily="34" charset="0"/>
              </a:rPr>
              <a:t>Requirements</a:t>
            </a:r>
          </a:p>
          <a:p>
            <a:endParaRPr lang="en-US" dirty="0" smtClean="0">
              <a:solidFill>
                <a:schemeClr val="tx1">
                  <a:lumMod val="85000"/>
                  <a:lumOff val="15000"/>
                </a:schemeClr>
              </a:solidFill>
              <a:latin typeface="Franklin Gothic Book" panose="020B0503020102020204" pitchFamily="34" charset="0"/>
            </a:endParaRPr>
          </a:p>
        </p:txBody>
      </p:sp>
      <p:pic>
        <p:nvPicPr>
          <p:cNvPr id="3076" name="Picture 4" descr="http://www.datasociety.net/wp-content/uploads/2015/09/5352508316_5f3f65b65a_z.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218" y="1763629"/>
            <a:ext cx="7428447" cy="453831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1523964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solidFill>
                  <a:schemeClr val="bg1"/>
                </a:solidFill>
                <a:latin typeface="Franklin Gothic Medium" panose="020B0603020102020204" pitchFamily="34" charset="0"/>
              </a:rPr>
              <a:t>On-Campus Workshop</a:t>
            </a:r>
          </a:p>
        </p:txBody>
      </p:sp>
      <p:sp>
        <p:nvSpPr>
          <p:cNvPr id="8" name="Rectangle 7"/>
          <p:cNvSpPr/>
          <p:nvPr/>
        </p:nvSpPr>
        <p:spPr>
          <a:xfrm>
            <a:off x="-12357" y="1519884"/>
            <a:ext cx="12192000" cy="5189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83823"/>
            <a:ext cx="1266825" cy="123825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79125" y="1569306"/>
            <a:ext cx="6755027" cy="5066270"/>
          </a:xfrm>
          <a:prstGeom prst="rect">
            <a:avLst/>
          </a:prstGeom>
        </p:spPr>
      </p:pic>
    </p:spTree>
    <p:extLst>
      <p:ext uri="{BB962C8B-B14F-4D97-AF65-F5344CB8AC3E}">
        <p14:creationId xmlns:p14="http://schemas.microsoft.com/office/powerpoint/2010/main" val="11228043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9961" y="209008"/>
            <a:ext cx="10515600" cy="1325563"/>
          </a:xfrm>
        </p:spPr>
        <p:txBody>
          <a:bodyPr>
            <a:normAutofit/>
          </a:bodyPr>
          <a:lstStyle/>
          <a:p>
            <a:r>
              <a:rPr lang="en-US" sz="6000" dirty="0" smtClean="0">
                <a:solidFill>
                  <a:schemeClr val="bg1"/>
                </a:solidFill>
                <a:latin typeface="Franklin Gothic Medium" panose="020B0603020102020204" pitchFamily="34" charset="0"/>
              </a:rPr>
              <a:t>Exercise 1. Alice Exercise</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a:xfrm>
            <a:off x="783609" y="1366143"/>
            <a:ext cx="10639567" cy="5766179"/>
          </a:xfrm>
        </p:spPr>
        <p:txBody>
          <a:bodyPr>
            <a:noAutofit/>
          </a:bodyPr>
          <a:lstStyle/>
          <a:p>
            <a:pPr lvl="0"/>
            <a:r>
              <a:rPr lang="en-US" sz="1700" dirty="0" smtClean="0">
                <a:solidFill>
                  <a:schemeClr val="bg1"/>
                </a:solidFill>
                <a:latin typeface="Franklin Gothic Medium Cond" panose="020B0606030402020204" pitchFamily="34" charset="0"/>
              </a:rPr>
              <a:t>How </a:t>
            </a:r>
            <a:r>
              <a:rPr lang="en-US" sz="1700" dirty="0">
                <a:solidFill>
                  <a:schemeClr val="bg1"/>
                </a:solidFill>
                <a:latin typeface="Franklin Gothic Medium Cond" panose="020B0606030402020204" pitchFamily="34" charset="0"/>
              </a:rPr>
              <a:t>will Alice know how to write a </a:t>
            </a:r>
            <a:r>
              <a:rPr lang="en-US" sz="1700" dirty="0" smtClean="0">
                <a:solidFill>
                  <a:schemeClr val="bg1"/>
                </a:solidFill>
                <a:latin typeface="Franklin Gothic Medium Cond" panose="020B0606030402020204" pitchFamily="34" charset="0"/>
              </a:rPr>
              <a:t>DMP </a:t>
            </a:r>
            <a:r>
              <a:rPr lang="en-US" sz="1700" dirty="0">
                <a:solidFill>
                  <a:schemeClr val="bg1"/>
                </a:solidFill>
                <a:latin typeface="Franklin Gothic Medium Cond" panose="020B0606030402020204" pitchFamily="34" charset="0"/>
              </a:rPr>
              <a:t>for her work?  Where will she see what others have written?</a:t>
            </a:r>
          </a:p>
          <a:p>
            <a:pPr lvl="0"/>
            <a:r>
              <a:rPr lang="en-US" sz="1700" dirty="0">
                <a:solidFill>
                  <a:schemeClr val="bg1"/>
                </a:solidFill>
                <a:latin typeface="Franklin Gothic Medium Cond" panose="020B0606030402020204" pitchFamily="34" charset="0"/>
              </a:rPr>
              <a:t>Who will teach her about how to </a:t>
            </a:r>
            <a:r>
              <a:rPr lang="en-US" sz="1700" dirty="0" smtClean="0">
                <a:solidFill>
                  <a:schemeClr val="bg1"/>
                </a:solidFill>
                <a:latin typeface="Franklin Gothic Medium Cond" panose="020B0606030402020204" pitchFamily="34" charset="0"/>
              </a:rPr>
              <a:t>navigate </a:t>
            </a:r>
            <a:r>
              <a:rPr lang="en-US" sz="1700" dirty="0">
                <a:solidFill>
                  <a:schemeClr val="bg1"/>
                </a:solidFill>
                <a:latin typeface="Franklin Gothic Medium Cond" panose="020B0606030402020204" pitchFamily="34" charset="0"/>
              </a:rPr>
              <a:t>IRB? How will she learn how to create an appropriate protocol?</a:t>
            </a:r>
          </a:p>
          <a:p>
            <a:pPr lvl="0"/>
            <a:r>
              <a:rPr lang="en-US" sz="1700" dirty="0">
                <a:solidFill>
                  <a:schemeClr val="bg1"/>
                </a:solidFill>
                <a:latin typeface="Franklin Gothic Medium Cond" panose="020B0606030402020204" pitchFamily="34" charset="0"/>
              </a:rPr>
              <a:t>How will Alice store and secure her data? Are there services on campus that she can turn to that will support her? What will she be expected to manage?</a:t>
            </a:r>
          </a:p>
          <a:p>
            <a:pPr lvl="0"/>
            <a:r>
              <a:rPr lang="en-US" sz="1700" dirty="0">
                <a:solidFill>
                  <a:schemeClr val="bg1"/>
                </a:solidFill>
                <a:latin typeface="Franklin Gothic Medium Cond" panose="020B0606030402020204" pitchFamily="34" charset="0"/>
              </a:rPr>
              <a:t>How will she know which private services to use in her work? (e.g., Dropbox, AWS, Azure, etc.)  Who helps her figure out the security and terms of service issues that might arise? </a:t>
            </a:r>
          </a:p>
          <a:p>
            <a:pPr lvl="0"/>
            <a:r>
              <a:rPr lang="en-US" sz="1700" dirty="0">
                <a:solidFill>
                  <a:schemeClr val="bg1"/>
                </a:solidFill>
                <a:latin typeface="Franklin Gothic Medium Cond" panose="020B0606030402020204" pitchFamily="34" charset="0"/>
              </a:rPr>
              <a:t>Who will help her negotiate a contract with </a:t>
            </a:r>
            <a:r>
              <a:rPr lang="en-US" sz="1700" dirty="0" err="1">
                <a:solidFill>
                  <a:schemeClr val="bg1"/>
                </a:solidFill>
                <a:latin typeface="Franklin Gothic Medium Cond" panose="020B0606030402020204" pitchFamily="34" charset="0"/>
              </a:rPr>
              <a:t>ImageCompany</a:t>
            </a:r>
            <a:r>
              <a:rPr lang="en-US" sz="1700" dirty="0">
                <a:solidFill>
                  <a:schemeClr val="bg1"/>
                </a:solidFill>
                <a:latin typeface="Franklin Gothic Medium Cond" panose="020B0606030402020204" pitchFamily="34" charset="0"/>
              </a:rPr>
              <a:t>?</a:t>
            </a:r>
          </a:p>
          <a:p>
            <a:pPr lvl="0"/>
            <a:r>
              <a:rPr lang="en-US" sz="1700" dirty="0">
                <a:solidFill>
                  <a:schemeClr val="bg1"/>
                </a:solidFill>
                <a:latin typeface="Franklin Gothic Medium Cond" panose="020B0606030402020204" pitchFamily="34" charset="0"/>
              </a:rPr>
              <a:t>Who will help her learn how to navigate Amazon Mechanical Turk’s protocols and processes?</a:t>
            </a:r>
          </a:p>
          <a:p>
            <a:pPr lvl="0"/>
            <a:r>
              <a:rPr lang="en-US" sz="1700" dirty="0">
                <a:solidFill>
                  <a:schemeClr val="bg1"/>
                </a:solidFill>
                <a:latin typeface="Franklin Gothic Medium Cond" panose="020B0606030402020204" pitchFamily="34" charset="0"/>
              </a:rPr>
              <a:t>Who can help her deal with best (technical and social) practices in scraping data or navigating data collection on Amazon Mechanical Turk?</a:t>
            </a:r>
          </a:p>
          <a:p>
            <a:pPr lvl="0"/>
            <a:r>
              <a:rPr lang="en-US" sz="1700" dirty="0">
                <a:solidFill>
                  <a:schemeClr val="bg1"/>
                </a:solidFill>
                <a:latin typeface="Franklin Gothic Medium Cond" panose="020B0606030402020204" pitchFamily="34" charset="0"/>
              </a:rPr>
              <a:t>Who will help her understand how to assess the limitations and biases in her data sets?</a:t>
            </a:r>
          </a:p>
          <a:p>
            <a:pPr lvl="0"/>
            <a:r>
              <a:rPr lang="en-US" sz="1700" dirty="0">
                <a:solidFill>
                  <a:schemeClr val="bg1"/>
                </a:solidFill>
                <a:latin typeface="Franklin Gothic Medium Cond" panose="020B0606030402020204" pitchFamily="34" charset="0"/>
              </a:rPr>
              <a:t>How can Alice get help with technical issues she’s encountered? (Consider statistics questions, </a:t>
            </a:r>
            <a:r>
              <a:rPr lang="en-US" sz="1700" dirty="0" smtClean="0">
                <a:solidFill>
                  <a:schemeClr val="bg1"/>
                </a:solidFill>
                <a:latin typeface="Franklin Gothic Medium Cond" panose="020B0606030402020204" pitchFamily="34" charset="0"/>
              </a:rPr>
              <a:t>machine learning </a:t>
            </a:r>
            <a:r>
              <a:rPr lang="en-US" sz="1700" dirty="0">
                <a:solidFill>
                  <a:schemeClr val="bg1"/>
                </a:solidFill>
                <a:latin typeface="Franklin Gothic Medium Cond" panose="020B0606030402020204" pitchFamily="34" charset="0"/>
              </a:rPr>
              <a:t>questions, etc.  Imagine what happens when her advisor is </a:t>
            </a:r>
            <a:r>
              <a:rPr lang="en-US" sz="1700" dirty="0" err="1" smtClean="0">
                <a:solidFill>
                  <a:schemeClr val="bg1"/>
                </a:solidFill>
                <a:latin typeface="Franklin Gothic Medium Cond" panose="020B0606030402020204" pitchFamily="34" charset="0"/>
              </a:rPr>
              <a:t>toobusy</a:t>
            </a:r>
            <a:r>
              <a:rPr lang="en-US" sz="1700" dirty="0">
                <a:solidFill>
                  <a:schemeClr val="bg1"/>
                </a:solidFill>
                <a:latin typeface="Franklin Gothic Medium Cond" panose="020B0606030402020204" pitchFamily="34" charset="0"/>
              </a:rPr>
              <a:t>, lacks the expertise, or she’s too afraid to ask.)</a:t>
            </a:r>
          </a:p>
          <a:p>
            <a:pPr lvl="0"/>
            <a:r>
              <a:rPr lang="en-US" sz="1700" dirty="0">
                <a:solidFill>
                  <a:schemeClr val="bg1"/>
                </a:solidFill>
                <a:latin typeface="Franklin Gothic Medium Cond" panose="020B0606030402020204" pitchFamily="34" charset="0"/>
              </a:rPr>
              <a:t>Should her processes change depending on the social implications of her project?  What if she’s </a:t>
            </a:r>
            <a:r>
              <a:rPr lang="en-US" sz="1700" dirty="0" smtClean="0">
                <a:solidFill>
                  <a:schemeClr val="bg1"/>
                </a:solidFill>
                <a:latin typeface="Franklin Gothic Medium Cond" panose="020B0606030402020204" pitchFamily="34" charset="0"/>
              </a:rPr>
              <a:t/>
            </a:r>
            <a:br>
              <a:rPr lang="en-US" sz="1700" dirty="0" smtClean="0">
                <a:solidFill>
                  <a:schemeClr val="bg1"/>
                </a:solidFill>
                <a:latin typeface="Franklin Gothic Medium Cond" panose="020B0606030402020204" pitchFamily="34" charset="0"/>
              </a:rPr>
            </a:br>
            <a:r>
              <a:rPr lang="en-US" sz="1700" dirty="0" smtClean="0">
                <a:solidFill>
                  <a:schemeClr val="bg1"/>
                </a:solidFill>
                <a:latin typeface="Franklin Gothic Medium Cond" panose="020B0606030402020204" pitchFamily="34" charset="0"/>
              </a:rPr>
              <a:t>consulting </a:t>
            </a:r>
            <a:r>
              <a:rPr lang="en-US" sz="1700" dirty="0">
                <a:solidFill>
                  <a:schemeClr val="bg1"/>
                </a:solidFill>
                <a:latin typeface="Franklin Gothic Medium Cond" panose="020B0606030402020204" pitchFamily="34" charset="0"/>
              </a:rPr>
              <a:t>for </a:t>
            </a:r>
            <a:r>
              <a:rPr lang="en-US" sz="1700" dirty="0" err="1">
                <a:solidFill>
                  <a:schemeClr val="bg1"/>
                </a:solidFill>
                <a:latin typeface="Franklin Gothic Medium Cond" panose="020B0606030402020204" pitchFamily="34" charset="0"/>
              </a:rPr>
              <a:t>ImageCompany</a:t>
            </a:r>
            <a:r>
              <a:rPr lang="en-US" sz="1700" dirty="0">
                <a:solidFill>
                  <a:schemeClr val="bg1"/>
                </a:solidFill>
                <a:latin typeface="Franklin Gothic Medium Cond" panose="020B0606030402020204" pitchFamily="34" charset="0"/>
              </a:rPr>
              <a:t> as part of getting access to the data?</a:t>
            </a:r>
          </a:p>
          <a:p>
            <a:pPr lvl="0"/>
            <a:r>
              <a:rPr lang="en-US" sz="1700" dirty="0">
                <a:solidFill>
                  <a:schemeClr val="bg1"/>
                </a:solidFill>
                <a:latin typeface="Franklin Gothic Medium Cond" panose="020B0606030402020204" pitchFamily="34" charset="0"/>
              </a:rPr>
              <a:t>What are the questions Alice hasn’t even thought of yet?</a:t>
            </a: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62515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69961" y="222071"/>
            <a:ext cx="10515600" cy="1325563"/>
          </a:xfrm>
        </p:spPr>
        <p:txBody>
          <a:bodyPr>
            <a:normAutofit/>
          </a:bodyPr>
          <a:lstStyle/>
          <a:p>
            <a:r>
              <a:rPr lang="en-US" sz="6000" dirty="0" smtClean="0">
                <a:solidFill>
                  <a:schemeClr val="bg1"/>
                </a:solidFill>
                <a:latin typeface="Franklin Gothic Medium" panose="020B0603020102020204" pitchFamily="34" charset="0"/>
              </a:rPr>
              <a:t>Exercise </a:t>
            </a:r>
            <a:r>
              <a:rPr lang="en-US" sz="6000" dirty="0">
                <a:solidFill>
                  <a:schemeClr val="bg1"/>
                </a:solidFill>
                <a:latin typeface="Franklin Gothic Medium" panose="020B0603020102020204" pitchFamily="34" charset="0"/>
              </a:rPr>
              <a:t>2</a:t>
            </a:r>
            <a:r>
              <a:rPr lang="en-US" sz="6000" dirty="0" smtClean="0">
                <a:solidFill>
                  <a:schemeClr val="bg1"/>
                </a:solidFill>
                <a:latin typeface="Franklin Gothic Medium" panose="020B0603020102020204" pitchFamily="34" charset="0"/>
              </a:rPr>
              <a:t>. Data Clinic Model</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a:xfrm>
            <a:off x="783609" y="1340017"/>
            <a:ext cx="10639567" cy="5766179"/>
          </a:xfrm>
        </p:spPr>
        <p:txBody>
          <a:bodyPr>
            <a:noAutofit/>
          </a:bodyPr>
          <a:lstStyle/>
          <a:p>
            <a:pPr lvl="0"/>
            <a:r>
              <a:rPr lang="en-US" sz="2000" dirty="0" smtClean="0">
                <a:solidFill>
                  <a:schemeClr val="bg1"/>
                </a:solidFill>
                <a:latin typeface="Franklin Gothic Medium Cond" panose="020B0606030402020204" pitchFamily="34" charset="0"/>
              </a:rPr>
              <a:t>Who </a:t>
            </a:r>
            <a:r>
              <a:rPr lang="en-US" sz="2000" dirty="0">
                <a:solidFill>
                  <a:schemeClr val="bg1"/>
                </a:solidFill>
                <a:latin typeface="Franklin Gothic Medium Cond" panose="020B0606030402020204" pitchFamily="34" charset="0"/>
              </a:rPr>
              <a:t>would the Data Clinic support?  Students? Faculty?  What disciplines? What would be needed to support computer science faculty vs. humanities students? </a:t>
            </a:r>
          </a:p>
          <a:p>
            <a:pPr lvl="0"/>
            <a:r>
              <a:rPr lang="en-US" sz="2000" dirty="0">
                <a:solidFill>
                  <a:schemeClr val="bg1"/>
                </a:solidFill>
                <a:latin typeface="Franklin Gothic Medium Cond" panose="020B0606030402020204" pitchFamily="34" charset="0"/>
              </a:rPr>
              <a:t>What range of problems could the Data Clinic help with?  Imagine technical, logistical, and security-related support services.  How much of this overlaps with the Stats Clinic? </a:t>
            </a:r>
          </a:p>
          <a:p>
            <a:pPr lvl="0"/>
            <a:r>
              <a:rPr lang="en-US" sz="2000" dirty="0">
                <a:solidFill>
                  <a:schemeClr val="bg1"/>
                </a:solidFill>
                <a:latin typeface="Franklin Gothic Medium Cond" panose="020B0606030402020204" pitchFamily="34" charset="0"/>
              </a:rPr>
              <a:t>Who would staff the Data Clinic?  What is the role of faculty, students, and support services? What kind of hires would be needed?</a:t>
            </a:r>
          </a:p>
          <a:p>
            <a:pPr lvl="0"/>
            <a:r>
              <a:rPr lang="en-US" sz="2000" dirty="0">
                <a:solidFill>
                  <a:schemeClr val="bg1"/>
                </a:solidFill>
                <a:latin typeface="Franklin Gothic Medium Cond" panose="020B0606030402020204" pitchFamily="34" charset="0"/>
              </a:rPr>
              <a:t>What kind of funding support would be needed for this to work at </a:t>
            </a:r>
            <a:r>
              <a:rPr lang="en-US" sz="2000" dirty="0" smtClean="0">
                <a:solidFill>
                  <a:schemeClr val="bg1"/>
                </a:solidFill>
                <a:latin typeface="Franklin Gothic Medium Cond" panose="020B0606030402020204" pitchFamily="34" charset="0"/>
              </a:rPr>
              <a:t>your university? </a:t>
            </a:r>
            <a:r>
              <a:rPr lang="en-US" sz="2000" dirty="0">
                <a:solidFill>
                  <a:schemeClr val="bg1"/>
                </a:solidFill>
                <a:latin typeface="Franklin Gothic Medium Cond" panose="020B0606030402020204" pitchFamily="34" charset="0"/>
              </a:rPr>
              <a:t>Who would pay for the services? What are the economic hurdles for this?</a:t>
            </a:r>
          </a:p>
          <a:p>
            <a:pPr lvl="0"/>
            <a:r>
              <a:rPr lang="en-US" sz="2000" dirty="0">
                <a:solidFill>
                  <a:schemeClr val="bg1"/>
                </a:solidFill>
                <a:latin typeface="Franklin Gothic Medium Cond" panose="020B0606030402020204" pitchFamily="34" charset="0"/>
              </a:rPr>
              <a:t>What kind of organizational support would be needed to make this work at </a:t>
            </a:r>
            <a:r>
              <a:rPr lang="en-US" sz="2000" dirty="0" smtClean="0">
                <a:solidFill>
                  <a:schemeClr val="bg1"/>
                </a:solidFill>
                <a:latin typeface="Franklin Gothic Medium Cond" panose="020B0606030402020204" pitchFamily="34" charset="0"/>
              </a:rPr>
              <a:t>your university? </a:t>
            </a:r>
            <a:r>
              <a:rPr lang="en-US" sz="2000" dirty="0">
                <a:solidFill>
                  <a:schemeClr val="bg1"/>
                </a:solidFill>
                <a:latin typeface="Franklin Gothic Medium Cond" panose="020B0606030402020204" pitchFamily="34" charset="0"/>
              </a:rPr>
              <a:t>Bottom up versus top town? Who would need to buy-in? What are the organizational barriers to making this happen?</a:t>
            </a:r>
          </a:p>
          <a:p>
            <a:pPr lvl="0"/>
            <a:r>
              <a:rPr lang="en-US" sz="2000" dirty="0">
                <a:solidFill>
                  <a:schemeClr val="bg1"/>
                </a:solidFill>
                <a:latin typeface="Franklin Gothic Medium Cond" panose="020B0606030402020204" pitchFamily="34" charset="0"/>
              </a:rPr>
              <a:t>What kind of technical and structural support would be needed?  (e.g. secure data storage, centralized company contracts)  Who currently provides those services? </a:t>
            </a:r>
          </a:p>
          <a:p>
            <a:pPr lvl="0"/>
            <a:r>
              <a:rPr lang="en-US" sz="2000" dirty="0">
                <a:solidFill>
                  <a:schemeClr val="bg1"/>
                </a:solidFill>
                <a:latin typeface="Franklin Gothic Medium Cond" panose="020B0606030402020204" pitchFamily="34" charset="0"/>
              </a:rPr>
              <a:t>What would this model not help with? </a:t>
            </a:r>
          </a:p>
          <a:p>
            <a:pPr lvl="0"/>
            <a:r>
              <a:rPr lang="en-US" sz="2000" dirty="0">
                <a:solidFill>
                  <a:schemeClr val="bg1"/>
                </a:solidFill>
                <a:latin typeface="Franklin Gothic Medium Cond" panose="020B0606030402020204" pitchFamily="34" charset="0"/>
              </a:rPr>
              <a:t>What will get in the way of a Data Clinic working at </a:t>
            </a:r>
            <a:r>
              <a:rPr lang="en-US" sz="2000" dirty="0" smtClean="0">
                <a:solidFill>
                  <a:schemeClr val="bg1"/>
                </a:solidFill>
                <a:latin typeface="Franklin Gothic Medium Cond" panose="020B0606030402020204" pitchFamily="34" charset="0"/>
              </a:rPr>
              <a:t>your university?</a:t>
            </a:r>
            <a:endParaRPr lang="en-US" sz="2000" dirty="0">
              <a:solidFill>
                <a:schemeClr val="bg1"/>
              </a:solidFill>
              <a:latin typeface="Franklin Gothic Medium Cond" panose="020B0606030402020204" pitchFamily="34" charset="0"/>
            </a:endParaRPr>
          </a:p>
          <a:p>
            <a:pPr lvl="0"/>
            <a:endParaRPr lang="en-US" sz="2000" dirty="0">
              <a:solidFill>
                <a:schemeClr val="bg1"/>
              </a:solidFill>
              <a:latin typeface="Franklin Gothic Medium Cond" panose="020B0606030402020204" pitchFamily="34" charset="0"/>
            </a:endParaRP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31104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solidFill>
                  <a:schemeClr val="bg1"/>
                </a:solidFill>
                <a:latin typeface="Franklin Gothic Medium" panose="020B0603020102020204" pitchFamily="34" charset="0"/>
              </a:rPr>
              <a:t>Interlocutor</a:t>
            </a:r>
          </a:p>
        </p:txBody>
      </p:sp>
      <p:sp>
        <p:nvSpPr>
          <p:cNvPr id="8" name="Rectangle 7"/>
          <p:cNvSpPr/>
          <p:nvPr/>
        </p:nvSpPr>
        <p:spPr>
          <a:xfrm>
            <a:off x="-12357" y="1519884"/>
            <a:ext cx="12192000" cy="5189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83823"/>
            <a:ext cx="1266825" cy="1238250"/>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listen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6626" y="1573619"/>
            <a:ext cx="7966187" cy="4605111"/>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Box 9"/>
          <p:cNvSpPr txBox="1"/>
          <p:nvPr/>
        </p:nvSpPr>
        <p:spPr>
          <a:xfrm>
            <a:off x="1926948" y="5992322"/>
            <a:ext cx="5807675" cy="646331"/>
          </a:xfrm>
          <a:prstGeom prst="rect">
            <a:avLst/>
          </a:prstGeom>
          <a:noFill/>
        </p:spPr>
        <p:txBody>
          <a:bodyPr wrap="square" rtlCol="0">
            <a:spAutoFit/>
          </a:bodyPr>
          <a:lstStyle/>
          <a:p>
            <a:r>
              <a:rPr lang="en-US" dirty="0">
                <a:solidFill>
                  <a:prstClr val="black"/>
                </a:solidFill>
                <a:latin typeface="Franklin Gothic Book" panose="020B0503020102020204" pitchFamily="34" charset="0"/>
              </a:rPr>
              <a:t/>
            </a:r>
            <a:br>
              <a:rPr lang="en-US" dirty="0">
                <a:solidFill>
                  <a:prstClr val="black"/>
                </a:solidFill>
                <a:latin typeface="Franklin Gothic Book" panose="020B0503020102020204" pitchFamily="34" charset="0"/>
              </a:rPr>
            </a:br>
            <a:r>
              <a:rPr lang="en-US" dirty="0" smtClean="0">
                <a:solidFill>
                  <a:prstClr val="black"/>
                </a:solidFill>
                <a:latin typeface="Franklin Gothic Book" panose="020B0503020102020204" pitchFamily="34" charset="0"/>
              </a:rPr>
              <a:t>(</a:t>
            </a:r>
            <a:r>
              <a:rPr lang="en-US" u="sng" dirty="0" smtClean="0">
                <a:solidFill>
                  <a:prstClr val="black"/>
                </a:solidFill>
                <a:latin typeface="Franklin Gothic Book" panose="020B0503020102020204" pitchFamily="34" charset="0"/>
                <a:hlinkClick r:id="rId5"/>
              </a:rPr>
              <a:t>photo source</a:t>
            </a:r>
            <a:r>
              <a:rPr lang="en-US" dirty="0" smtClean="0">
                <a:solidFill>
                  <a:prstClr val="black"/>
                </a:solidFill>
                <a:latin typeface="Franklin Gothic Book" panose="020B0503020102020204" pitchFamily="34" charset="0"/>
              </a:rPr>
              <a:t>)</a:t>
            </a:r>
            <a:endParaRPr lang="en-US" dirty="0">
              <a:solidFill>
                <a:prstClr val="black"/>
              </a:solidFill>
              <a:latin typeface="Franklin Gothic Book" panose="020B0503020102020204" pitchFamily="34" charset="0"/>
            </a:endParaRPr>
          </a:p>
        </p:txBody>
      </p:sp>
    </p:spTree>
    <p:extLst>
      <p:ext uri="{BB962C8B-B14F-4D97-AF65-F5344CB8AC3E}">
        <p14:creationId xmlns:p14="http://schemas.microsoft.com/office/powerpoint/2010/main" val="1423097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pic>
        <p:nvPicPr>
          <p:cNvPr id="8"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11" name="Diagram 10"/>
          <p:cNvGraphicFramePr/>
          <p:nvPr>
            <p:extLst>
              <p:ext uri="{D42A27DB-BD31-4B8C-83A1-F6EECF244321}">
                <p14:modId xmlns:p14="http://schemas.microsoft.com/office/powerpoint/2010/main" val="4022821598"/>
              </p:ext>
            </p:extLst>
          </p:nvPr>
        </p:nvGraphicFramePr>
        <p:xfrm>
          <a:off x="885586" y="23629"/>
          <a:ext cx="10373817" cy="61042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cxnSp>
        <p:nvCxnSpPr>
          <p:cNvPr id="14" name="Straight Connector 1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spTree>
    <p:extLst>
      <p:ext uri="{BB962C8B-B14F-4D97-AF65-F5344CB8AC3E}">
        <p14:creationId xmlns:p14="http://schemas.microsoft.com/office/powerpoint/2010/main" val="396002333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cxnSp>
        <p:nvCxnSpPr>
          <p:cNvPr id="24" name="Straight Connector 23"/>
          <p:cNvCxnSpPr/>
          <p:nvPr/>
        </p:nvCxnSpPr>
        <p:spPr>
          <a:xfrm flipV="1">
            <a:off x="0" y="605481"/>
            <a:ext cx="12192000" cy="16479"/>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ctrTitle"/>
          </p:nvPr>
        </p:nvSpPr>
        <p:spPr>
          <a:xfrm>
            <a:off x="1511642" y="1477963"/>
            <a:ext cx="10273957" cy="2387600"/>
          </a:xfrm>
        </p:spPr>
        <p:txBody>
          <a:bodyPr>
            <a:normAutofit/>
          </a:bodyPr>
          <a:lstStyle/>
          <a:p>
            <a:pPr algn="l"/>
            <a:r>
              <a:rPr lang="en-US" dirty="0" smtClean="0">
                <a:solidFill>
                  <a:schemeClr val="bg1"/>
                </a:solidFill>
                <a:latin typeface="Franklin Gothic Medium" panose="020B0603020102020204" pitchFamily="34" charset="0"/>
              </a:rPr>
              <a:t>Video </a:t>
            </a:r>
            <a:r>
              <a:rPr lang="en-US" sz="4400" dirty="0" smtClean="0">
                <a:solidFill>
                  <a:schemeClr val="bg1"/>
                </a:solidFill>
                <a:latin typeface="Franklin Gothic Medium" panose="020B0603020102020204" pitchFamily="34" charset="0"/>
              </a:rPr>
              <a:t>http</a:t>
            </a:r>
            <a:r>
              <a:rPr lang="en-US" sz="4400" dirty="0">
                <a:solidFill>
                  <a:schemeClr val="bg1"/>
                </a:solidFill>
                <a:latin typeface="Franklin Gothic Medium" panose="020B0603020102020204" pitchFamily="34" charset="0"/>
              </a:rPr>
              <a:t>://</a:t>
            </a:r>
            <a:r>
              <a:rPr lang="en-US" sz="4400" dirty="0" err="1">
                <a:solidFill>
                  <a:schemeClr val="bg1"/>
                </a:solidFill>
                <a:latin typeface="Franklin Gothic Medium" panose="020B0603020102020204" pitchFamily="34" charset="0"/>
              </a:rPr>
              <a:t>datasociety.net</a:t>
            </a:r>
            <a:r>
              <a:rPr lang="en-US" sz="4400" dirty="0">
                <a:solidFill>
                  <a:schemeClr val="bg1"/>
                </a:solidFill>
                <a:latin typeface="Franklin Gothic Medium" panose="020B0603020102020204" pitchFamily="34" charset="0"/>
              </a:rPr>
              <a:t>/output/supporting-ethics-in-data-research</a:t>
            </a:r>
            <a:r>
              <a:rPr lang="en-US" sz="4400" dirty="0" smtClean="0">
                <a:solidFill>
                  <a:schemeClr val="bg1"/>
                </a:solidFill>
                <a:latin typeface="Franklin Gothic Medium" panose="020B0603020102020204" pitchFamily="34" charset="0"/>
              </a:rPr>
              <a:t>/ </a:t>
            </a:r>
            <a:endParaRPr lang="en-US" sz="4400" dirty="0">
              <a:solidFill>
                <a:schemeClr val="bg1"/>
              </a:solidFill>
              <a:latin typeface="Franklin Gothic Medium" panose="020B0603020102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pic>
        <p:nvPicPr>
          <p:cNvPr id="12"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3" name="Straight Connector 12"/>
          <p:cNvCxnSpPr/>
          <p:nvPr/>
        </p:nvCxnSpPr>
        <p:spPr>
          <a:xfrm flipV="1">
            <a:off x="1569308" y="3848441"/>
            <a:ext cx="8899468" cy="49434"/>
          </a:xfrm>
          <a:prstGeom prst="line">
            <a:avLst/>
          </a:prstGeom>
          <a:ln w="9525">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35912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cxnSp>
        <p:nvCxnSpPr>
          <p:cNvPr id="24" name="Straight Connector 23"/>
          <p:cNvCxnSpPr/>
          <p:nvPr/>
        </p:nvCxnSpPr>
        <p:spPr>
          <a:xfrm flipV="1">
            <a:off x="0" y="605481"/>
            <a:ext cx="12192000" cy="16479"/>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ctrTitle"/>
          </p:nvPr>
        </p:nvSpPr>
        <p:spPr>
          <a:xfrm>
            <a:off x="1511642" y="1477963"/>
            <a:ext cx="10273957" cy="2387600"/>
          </a:xfrm>
        </p:spPr>
        <p:txBody>
          <a:bodyPr>
            <a:normAutofit/>
          </a:bodyPr>
          <a:lstStyle/>
          <a:p>
            <a:pPr algn="l"/>
            <a:endParaRPr lang="en-US" sz="4400" dirty="0">
              <a:solidFill>
                <a:schemeClr val="bg1"/>
              </a:solidFill>
              <a:latin typeface="Franklin Gothic Medium" panose="020B0603020102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pic>
        <p:nvPicPr>
          <p:cNvPr id="12"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3" name="Straight Connector 12"/>
          <p:cNvCxnSpPr/>
          <p:nvPr/>
        </p:nvCxnSpPr>
        <p:spPr>
          <a:xfrm flipV="1">
            <a:off x="1569308" y="3848441"/>
            <a:ext cx="8899468" cy="49434"/>
          </a:xfrm>
          <a:prstGeom prst="line">
            <a:avLst/>
          </a:prstGeom>
          <a:ln w="9525">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5"/>
          <a:stretch>
            <a:fillRect/>
          </a:stretch>
        </p:blipFill>
        <p:spPr>
          <a:xfrm>
            <a:off x="0" y="896674"/>
            <a:ext cx="10468776" cy="4948982"/>
          </a:xfrm>
          <a:prstGeom prst="rect">
            <a:avLst/>
          </a:prstGeom>
        </p:spPr>
      </p:pic>
    </p:spTree>
    <p:extLst>
      <p:ext uri="{BB962C8B-B14F-4D97-AF65-F5344CB8AC3E}">
        <p14:creationId xmlns:p14="http://schemas.microsoft.com/office/powerpoint/2010/main" val="47844336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95306"/>
            <a:ext cx="10515600" cy="1325563"/>
          </a:xfrm>
        </p:spPr>
        <p:txBody>
          <a:bodyPr>
            <a:normAutofit/>
          </a:bodyPr>
          <a:lstStyle/>
          <a:p>
            <a:r>
              <a:rPr lang="en-US" sz="6000" dirty="0" smtClean="0">
                <a:solidFill>
                  <a:schemeClr val="bg1"/>
                </a:solidFill>
                <a:latin typeface="Franklin Gothic Medium" panose="020B0603020102020204" pitchFamily="34" charset="0"/>
              </a:rPr>
              <a:t>Teaching Ethics</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p:txBody>
          <a:bodyPr/>
          <a:lstStyle/>
          <a:p>
            <a:r>
              <a:rPr lang="en-US" dirty="0">
                <a:solidFill>
                  <a:schemeClr val="bg1"/>
                </a:solidFill>
                <a:latin typeface="Franklin Gothic Book" panose="020B0503020102020204" pitchFamily="34" charset="0"/>
              </a:rPr>
              <a:t>Apprenticeship</a:t>
            </a:r>
          </a:p>
          <a:p>
            <a:r>
              <a:rPr lang="en-US" dirty="0">
                <a:solidFill>
                  <a:schemeClr val="bg1"/>
                </a:solidFill>
                <a:latin typeface="Franklin Gothic Book" panose="020B0503020102020204" pitchFamily="34" charset="0"/>
              </a:rPr>
              <a:t>Required click-through training</a:t>
            </a:r>
          </a:p>
          <a:p>
            <a:r>
              <a:rPr lang="en-US" dirty="0">
                <a:solidFill>
                  <a:schemeClr val="bg1"/>
                </a:solidFill>
                <a:latin typeface="Franklin Gothic Book" panose="020B0503020102020204" pitchFamily="34" charset="0"/>
              </a:rPr>
              <a:t>Embedded ethical questioning</a:t>
            </a:r>
          </a:p>
          <a:p>
            <a:r>
              <a:rPr lang="en-US" dirty="0">
                <a:solidFill>
                  <a:schemeClr val="bg1"/>
                </a:solidFill>
                <a:latin typeface="Franklin Gothic Book" panose="020B0503020102020204" pitchFamily="34" charset="0"/>
              </a:rPr>
              <a:t>Lecture series</a:t>
            </a:r>
          </a:p>
          <a:p>
            <a:r>
              <a:rPr lang="en-US" dirty="0">
                <a:solidFill>
                  <a:schemeClr val="bg1"/>
                </a:solidFill>
                <a:latin typeface="Franklin Gothic Book" panose="020B0503020102020204" pitchFamily="34" charset="0"/>
              </a:rPr>
              <a:t>Case studies</a:t>
            </a:r>
          </a:p>
          <a:p>
            <a:r>
              <a:rPr lang="en-US" dirty="0">
                <a:solidFill>
                  <a:schemeClr val="bg1"/>
                </a:solidFill>
                <a:latin typeface="Franklin Gothic Book" panose="020B0503020102020204" pitchFamily="34" charset="0"/>
              </a:rPr>
              <a:t>For-credit </a:t>
            </a:r>
            <a:r>
              <a:rPr lang="en-US" dirty="0" smtClean="0">
                <a:solidFill>
                  <a:schemeClr val="bg1"/>
                </a:solidFill>
                <a:latin typeface="Franklin Gothic Book" panose="020B0503020102020204" pitchFamily="34" charset="0"/>
              </a:rPr>
              <a:t>courses</a:t>
            </a:r>
            <a:endParaRPr lang="en-US" dirty="0" smtClean="0">
              <a:solidFill>
                <a:schemeClr val="bg1"/>
              </a:solidFill>
              <a:latin typeface="Franklin Gothic Medium Cond" panose="020B0606030402020204" pitchFamily="34" charset="0"/>
            </a:endParaRPr>
          </a:p>
          <a:p>
            <a:endParaRPr lang="en-US" dirty="0">
              <a:solidFill>
                <a:schemeClr val="bg1"/>
              </a:solidFill>
            </a:endParaRP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5" name="Straight Connector 4"/>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99705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59747"/>
            <a:ext cx="10515600" cy="1325563"/>
          </a:xfrm>
        </p:spPr>
        <p:txBody>
          <a:bodyPr>
            <a:normAutofit/>
          </a:bodyPr>
          <a:lstStyle/>
          <a:p>
            <a:r>
              <a:rPr lang="en-US" sz="6000" dirty="0" smtClean="0">
                <a:solidFill>
                  <a:schemeClr val="bg1"/>
                </a:solidFill>
                <a:latin typeface="Franklin Gothic Medium" panose="020B0603020102020204" pitchFamily="34" charset="0"/>
              </a:rPr>
              <a:t>Expanded Role for Libraries</a:t>
            </a:r>
            <a:endParaRPr lang="en-US" sz="6000" dirty="0">
              <a:solidFill>
                <a:schemeClr val="bg1"/>
              </a:solidFill>
              <a:latin typeface="Franklin Gothic Medium" panose="020B0603020102020204" pitchFamily="34" charset="0"/>
            </a:endParaRPr>
          </a:p>
        </p:txBody>
      </p:sp>
      <p:sp>
        <p:nvSpPr>
          <p:cNvPr id="3" name="Content Placeholder 2"/>
          <p:cNvSpPr>
            <a:spLocks noGrp="1"/>
          </p:cNvSpPr>
          <p:nvPr>
            <p:ph idx="1"/>
          </p:nvPr>
        </p:nvSpPr>
        <p:spPr/>
        <p:txBody>
          <a:bodyPr>
            <a:normAutofit/>
          </a:bodyPr>
          <a:lstStyle/>
          <a:p>
            <a:r>
              <a:rPr lang="en-US" sz="4000" dirty="0" smtClean="0">
                <a:solidFill>
                  <a:schemeClr val="bg1"/>
                </a:solidFill>
                <a:latin typeface="Franklin Gothic Medium" charset="0"/>
                <a:ea typeface="Franklin Gothic Medium" charset="0"/>
                <a:cs typeface="Franklin Gothic Medium" charset="0"/>
              </a:rPr>
              <a:t>Data Sharing</a:t>
            </a:r>
          </a:p>
          <a:p>
            <a:endParaRPr lang="en-US" sz="4000" dirty="0" smtClean="0">
              <a:solidFill>
                <a:schemeClr val="bg1"/>
              </a:solidFill>
              <a:latin typeface="Franklin Gothic Medium" charset="0"/>
              <a:ea typeface="Franklin Gothic Medium" charset="0"/>
              <a:cs typeface="Franklin Gothic Medium" charset="0"/>
            </a:endParaRPr>
          </a:p>
          <a:p>
            <a:r>
              <a:rPr lang="en-US" sz="4000" dirty="0" smtClean="0">
                <a:solidFill>
                  <a:schemeClr val="bg1"/>
                </a:solidFill>
                <a:latin typeface="Franklin Gothic Medium" charset="0"/>
                <a:ea typeface="Franklin Gothic Medium" charset="0"/>
                <a:cs typeface="Franklin Gothic Medium" charset="0"/>
              </a:rPr>
              <a:t>Proper use of information, copyright, and licensing</a:t>
            </a:r>
          </a:p>
          <a:p>
            <a:endParaRPr lang="en-US" sz="4000" dirty="0" smtClean="0">
              <a:solidFill>
                <a:schemeClr val="bg1"/>
              </a:solidFill>
              <a:latin typeface="Franklin Gothic Medium" charset="0"/>
              <a:ea typeface="Franklin Gothic Medium" charset="0"/>
              <a:cs typeface="Franklin Gothic Medium" charset="0"/>
            </a:endParaRPr>
          </a:p>
          <a:p>
            <a:r>
              <a:rPr lang="en-US" sz="4000" dirty="0" smtClean="0">
                <a:solidFill>
                  <a:schemeClr val="bg1"/>
                </a:solidFill>
                <a:latin typeface="Franklin Gothic Medium" charset="0"/>
                <a:ea typeface="Franklin Gothic Medium" charset="0"/>
                <a:cs typeface="Franklin Gothic Medium" charset="0"/>
              </a:rPr>
              <a:t>Education &amp; Advocacy for the Open Movement </a:t>
            </a:r>
          </a:p>
          <a:p>
            <a:pPr marL="0" indent="0">
              <a:buNone/>
            </a:pPr>
            <a:endParaRPr lang="en-US" sz="3200" dirty="0" smtClean="0">
              <a:solidFill>
                <a:schemeClr val="bg1"/>
              </a:solidFill>
              <a:latin typeface="Franklin Gothic Medium Cond" panose="020B0606030402020204" pitchFamily="34" charset="0"/>
            </a:endParaRPr>
          </a:p>
        </p:txBody>
      </p:sp>
      <p:pic>
        <p:nvPicPr>
          <p:cNvPr id="6"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7" name="Straight Connector 6"/>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10379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cxnSp>
        <p:nvCxnSpPr>
          <p:cNvPr id="19" name="Straight Connector 18"/>
          <p:cNvCxnSpPr/>
          <p:nvPr/>
        </p:nvCxnSpPr>
        <p:spPr>
          <a:xfrm flipV="1">
            <a:off x="630195" y="-37068"/>
            <a:ext cx="12356" cy="6895068"/>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V="1">
            <a:off x="0" y="605481"/>
            <a:ext cx="12192000" cy="16479"/>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
        <p:nvSpPr>
          <p:cNvPr id="10" name="Subtitle 2"/>
          <p:cNvSpPr>
            <a:spLocks noGrp="1"/>
          </p:cNvSpPr>
          <p:nvPr>
            <p:ph sz="half" idx="1"/>
          </p:nvPr>
        </p:nvSpPr>
        <p:spPr>
          <a:xfrm>
            <a:off x="947380" y="832513"/>
            <a:ext cx="10516739" cy="3016156"/>
          </a:xfrm>
        </p:spPr>
        <p:txBody>
          <a:bodyPr>
            <a:noAutofit/>
          </a:bodyPr>
          <a:lstStyle/>
          <a:p>
            <a:pPr marL="0" indent="0">
              <a:buNone/>
            </a:pPr>
            <a:r>
              <a:rPr lang="en-US" sz="5400" dirty="0" smtClean="0">
                <a:solidFill>
                  <a:schemeClr val="bg1"/>
                </a:solidFill>
                <a:latin typeface="Franklin Gothic Medium Cond" panose="020B0606030402020204" pitchFamily="34" charset="0"/>
              </a:rPr>
              <a:t>THANK YOU.</a:t>
            </a:r>
          </a:p>
          <a:p>
            <a:pPr marL="0" indent="0">
              <a:buNone/>
            </a:pPr>
            <a:endParaRPr lang="en-US" dirty="0" smtClean="0">
              <a:solidFill>
                <a:schemeClr val="bg1"/>
              </a:solidFill>
              <a:latin typeface="Franklin Gothic Medium Cond" panose="020B0606030402020204" pitchFamily="34" charset="0"/>
            </a:endParaRPr>
          </a:p>
          <a:p>
            <a:pPr marL="0" indent="0">
              <a:buNone/>
            </a:pPr>
            <a:r>
              <a:rPr lang="en-US" sz="5400" dirty="0" smtClean="0">
                <a:solidFill>
                  <a:schemeClr val="bg1"/>
                </a:solidFill>
                <a:latin typeface="Franklin Gothic Medium Cond" panose="020B0606030402020204" pitchFamily="34" charset="0"/>
              </a:rPr>
              <a:t>Bonnie </a:t>
            </a:r>
            <a:r>
              <a:rPr lang="en-US" sz="5400" dirty="0">
                <a:solidFill>
                  <a:schemeClr val="bg1"/>
                </a:solidFill>
                <a:latin typeface="Franklin Gothic Medium Cond" panose="020B0606030402020204" pitchFamily="34" charset="0"/>
              </a:rPr>
              <a:t>Tijerina			</a:t>
            </a:r>
            <a:endParaRPr lang="en-US" sz="5400" dirty="0" smtClean="0">
              <a:solidFill>
                <a:schemeClr val="bg1"/>
              </a:solidFill>
              <a:latin typeface="Franklin Gothic Medium Cond" panose="020B0606030402020204" pitchFamily="34" charset="0"/>
            </a:endParaRPr>
          </a:p>
          <a:p>
            <a:pPr marL="0" indent="0">
              <a:buNone/>
            </a:pPr>
            <a:r>
              <a:rPr lang="en-US" sz="4400" dirty="0" smtClean="0">
                <a:solidFill>
                  <a:schemeClr val="bg1"/>
                </a:solidFill>
                <a:latin typeface="Franklin Gothic Book" panose="020B0503020102020204" pitchFamily="34" charset="0"/>
              </a:rPr>
              <a:t>bonnie@datasociety.net</a:t>
            </a:r>
            <a:r>
              <a:rPr lang="en-US" sz="4000" dirty="0" smtClean="0">
                <a:solidFill>
                  <a:schemeClr val="bg1"/>
                </a:solidFill>
                <a:latin typeface="Franklin Gothic Book" panose="020B0503020102020204" pitchFamily="34" charset="0"/>
              </a:rPr>
              <a:t>		</a:t>
            </a:r>
          </a:p>
          <a:p>
            <a:pPr marL="0" indent="0">
              <a:buNone/>
            </a:pPr>
            <a:r>
              <a:rPr lang="en-US" sz="4000" dirty="0" smtClean="0">
                <a:solidFill>
                  <a:schemeClr val="bg1"/>
                </a:solidFill>
                <a:latin typeface="Franklin Gothic Book" panose="020B0503020102020204" pitchFamily="34" charset="0"/>
              </a:rPr>
              <a:t>bonnietijerina.com			</a:t>
            </a:r>
          </a:p>
          <a:p>
            <a:pPr marL="0" indent="0">
              <a:buNone/>
            </a:pPr>
            <a:r>
              <a:rPr lang="en-US" sz="4000" dirty="0">
                <a:solidFill>
                  <a:schemeClr val="bg1"/>
                </a:solidFill>
                <a:latin typeface="Franklin Gothic Book" panose="020B0503020102020204" pitchFamily="34" charset="0"/>
              </a:rPr>
              <a:t>@bonlth				</a:t>
            </a:r>
          </a:p>
          <a:p>
            <a:pPr marL="0" indent="0">
              <a:buNone/>
            </a:pPr>
            <a:endParaRPr lang="en-US" sz="4000" dirty="0" smtClean="0">
              <a:solidFill>
                <a:schemeClr val="bg1"/>
              </a:solidFill>
              <a:latin typeface="Franklin Gothic Book" panose="020B0503020102020204" pitchFamily="34" charset="0"/>
            </a:endParaRPr>
          </a:p>
          <a:p>
            <a:pPr marL="0" indent="0">
              <a:buNone/>
            </a:pPr>
            <a:endParaRPr lang="en-US" sz="4000" dirty="0">
              <a:solidFill>
                <a:schemeClr val="bg1"/>
              </a:solidFill>
              <a:latin typeface="Franklin Gothic Book" panose="020B0503020102020204" pitchFamily="34" charset="0"/>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pic>
        <p:nvPicPr>
          <p:cNvPr id="12"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1023601" y="5632273"/>
            <a:ext cx="10861589" cy="707886"/>
          </a:xfrm>
          <a:prstGeom prst="rect">
            <a:avLst/>
          </a:prstGeom>
          <a:noFill/>
        </p:spPr>
        <p:txBody>
          <a:bodyPr wrap="square" rtlCol="0">
            <a:spAutoFit/>
          </a:bodyPr>
          <a:lstStyle/>
          <a:p>
            <a:r>
              <a:rPr lang="en-US" sz="4000" dirty="0" smtClean="0">
                <a:solidFill>
                  <a:schemeClr val="bg1"/>
                </a:solidFill>
                <a:latin typeface="Franklin Gothic Book" panose="020B0503020102020204" pitchFamily="34" charset="0"/>
              </a:rPr>
              <a:t>http</a:t>
            </a:r>
            <a:r>
              <a:rPr lang="en-US" sz="4000" dirty="0">
                <a:solidFill>
                  <a:schemeClr val="bg1"/>
                </a:solidFill>
                <a:latin typeface="Franklin Gothic Book" panose="020B0503020102020204" pitchFamily="34" charset="0"/>
              </a:rPr>
              <a:t>://bit.ly/</a:t>
            </a:r>
            <a:r>
              <a:rPr lang="en-US" sz="4000" dirty="0">
                <a:solidFill>
                  <a:srgbClr val="80C9D5"/>
                </a:solidFill>
                <a:latin typeface="Franklin Gothic Book" panose="020B0503020102020204" pitchFamily="34" charset="0"/>
              </a:rPr>
              <a:t>ethics</a:t>
            </a:r>
            <a:r>
              <a:rPr lang="en-US" sz="4000" dirty="0">
                <a:solidFill>
                  <a:schemeClr val="bg1"/>
                </a:solidFill>
                <a:latin typeface="Franklin Gothic Book" panose="020B0503020102020204" pitchFamily="34" charset="0"/>
              </a:rPr>
              <a:t>indata</a:t>
            </a:r>
          </a:p>
        </p:txBody>
      </p:sp>
    </p:spTree>
    <p:extLst>
      <p:ext uri="{BB962C8B-B14F-4D97-AF65-F5344CB8AC3E}">
        <p14:creationId xmlns:p14="http://schemas.microsoft.com/office/powerpoint/2010/main" val="8467145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78362" y="1415143"/>
            <a:ext cx="10515600" cy="4351338"/>
          </a:xfrm>
        </p:spPr>
        <p:txBody>
          <a:bodyPr>
            <a:normAutofit lnSpcReduction="10000"/>
          </a:bodyPr>
          <a:lstStyle/>
          <a:p>
            <a:pPr>
              <a:buFont typeface="Arial" charset="0"/>
              <a:buChar char="•"/>
            </a:pPr>
            <a:r>
              <a:rPr lang="en-US" sz="5400" dirty="0">
                <a:solidFill>
                  <a:schemeClr val="bg1"/>
                </a:solidFill>
                <a:latin typeface="Franklin Gothic Book" panose="020B0503020102020204" pitchFamily="34" charset="0"/>
              </a:rPr>
              <a:t>Part 1: </a:t>
            </a:r>
            <a:r>
              <a:rPr lang="en-US" sz="5400" dirty="0" smtClean="0">
                <a:solidFill>
                  <a:schemeClr val="bg1"/>
                </a:solidFill>
                <a:latin typeface="Franklin Gothic Book" panose="020B0503020102020204" pitchFamily="34" charset="0"/>
              </a:rPr>
              <a:t>Data </a:t>
            </a:r>
            <a:r>
              <a:rPr lang="en-US" sz="5400" dirty="0">
                <a:solidFill>
                  <a:schemeClr val="bg1"/>
                </a:solidFill>
                <a:latin typeface="Franklin Gothic Book" panose="020B0503020102020204" pitchFamily="34" charset="0"/>
              </a:rPr>
              <a:t>Ethics Amongst Technical Researchers</a:t>
            </a:r>
          </a:p>
          <a:p>
            <a:pPr>
              <a:buFont typeface="Arial" charset="0"/>
              <a:buChar char="•"/>
            </a:pPr>
            <a:r>
              <a:rPr lang="en-US" sz="5400" dirty="0">
                <a:solidFill>
                  <a:schemeClr val="bg1"/>
                </a:solidFill>
                <a:latin typeface="Franklin Gothic Book" panose="020B0503020102020204" pitchFamily="34" charset="0"/>
              </a:rPr>
              <a:t>Part 2: Privacy &amp; Research Data </a:t>
            </a:r>
            <a:r>
              <a:rPr lang="en-US" sz="5400" dirty="0" smtClean="0">
                <a:solidFill>
                  <a:schemeClr val="bg1"/>
                </a:solidFill>
                <a:latin typeface="Franklin Gothic Book" panose="020B0503020102020204" pitchFamily="34" charset="0"/>
              </a:rPr>
              <a:t>Use and Reuse</a:t>
            </a:r>
            <a:endParaRPr lang="en-US" sz="5400" dirty="0">
              <a:solidFill>
                <a:schemeClr val="bg1"/>
              </a:solidFill>
              <a:latin typeface="Franklin Gothic Book" panose="020B0503020102020204" pitchFamily="34" charset="0"/>
            </a:endParaRPr>
          </a:p>
          <a:p>
            <a:pPr>
              <a:buFont typeface="Arial" charset="0"/>
              <a:buChar char="•"/>
            </a:pPr>
            <a:r>
              <a:rPr lang="en-US" sz="5400" dirty="0">
                <a:solidFill>
                  <a:schemeClr val="bg1"/>
                </a:solidFill>
                <a:latin typeface="Franklin Gothic Book" panose="020B0503020102020204" pitchFamily="34" charset="0"/>
              </a:rPr>
              <a:t>Part 3: </a:t>
            </a:r>
            <a:r>
              <a:rPr lang="en-US" sz="5400" dirty="0" smtClean="0">
                <a:solidFill>
                  <a:schemeClr val="bg1"/>
                </a:solidFill>
                <a:latin typeface="Franklin Gothic Book" panose="020B0503020102020204" pitchFamily="34" charset="0"/>
              </a:rPr>
              <a:t>Support System &amp; infrastructure Discussion</a:t>
            </a:r>
            <a:endParaRPr lang="en-US" sz="5400" dirty="0">
              <a:solidFill>
                <a:schemeClr val="bg1"/>
              </a:solidFill>
              <a:latin typeface="Franklin Gothic Book" panose="020B0503020102020204" pitchFamily="34" charset="0"/>
            </a:endParaRPr>
          </a:p>
        </p:txBody>
      </p:sp>
      <p:cxnSp>
        <p:nvCxnSpPr>
          <p:cNvPr id="4" name="Straight Connector 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pic>
        <p:nvPicPr>
          <p:cNvPr id="6"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03812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1284056"/>
            <a:ext cx="10515600" cy="4289887"/>
          </a:xfrm>
        </p:spPr>
        <p:txBody>
          <a:bodyPr vert="horz" lIns="91440" tIns="45720" rIns="91440" bIns="45720" rtlCol="0" anchor="b">
            <a:normAutofit/>
          </a:bodyPr>
          <a:lstStyle/>
          <a:p>
            <a:r>
              <a:rPr lang="en-US" sz="6000" dirty="0">
                <a:solidFill>
                  <a:schemeClr val="bg1"/>
                </a:solidFill>
                <a:latin typeface="Franklin Gothic Medium" panose="020B0603020102020204" pitchFamily="34" charset="0"/>
              </a:rPr>
              <a:t>Part 1: </a:t>
            </a:r>
            <a:r>
              <a:rPr lang="en-US" sz="6000" dirty="0" smtClean="0">
                <a:solidFill>
                  <a:schemeClr val="bg1"/>
                </a:solidFill>
                <a:latin typeface="Franklin Gothic Medium" panose="020B0603020102020204" pitchFamily="34" charset="0"/>
              </a:rPr>
              <a:t>Data </a:t>
            </a:r>
            <a:r>
              <a:rPr lang="en-US" sz="6000" dirty="0">
                <a:solidFill>
                  <a:schemeClr val="bg1"/>
                </a:solidFill>
                <a:latin typeface="Franklin Gothic Medium" panose="020B0603020102020204" pitchFamily="34" charset="0"/>
              </a:rPr>
              <a:t>Ethics Amongst Technical Researchers</a:t>
            </a:r>
            <a:br>
              <a:rPr lang="en-US" sz="6000" dirty="0">
                <a:solidFill>
                  <a:schemeClr val="bg1"/>
                </a:solidFill>
                <a:latin typeface="Franklin Gothic Medium" panose="020B0603020102020204" pitchFamily="34" charset="0"/>
              </a:rPr>
            </a:br>
            <a:endParaRPr lang="en-US" sz="6000" dirty="0">
              <a:solidFill>
                <a:schemeClr val="bg1"/>
              </a:solidFill>
              <a:latin typeface="Franklin Gothic Medium" panose="020B0603020102020204" pitchFamily="34" charset="0"/>
            </a:endParaRPr>
          </a:p>
        </p:txBody>
      </p:sp>
      <p:cxnSp>
        <p:nvCxnSpPr>
          <p:cNvPr id="4" name="Straight Connector 3"/>
          <p:cNvCxnSpPr/>
          <p:nvPr/>
        </p:nvCxnSpPr>
        <p:spPr>
          <a:xfrm flipV="1">
            <a:off x="0" y="642552"/>
            <a:ext cx="12192000" cy="1647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cxnSp>
        <p:nvCxnSpPr>
          <p:cNvPr id="7" name="Straight Connector 6"/>
          <p:cNvCxnSpPr/>
          <p:nvPr/>
        </p:nvCxnSpPr>
        <p:spPr>
          <a:xfrm flipV="1">
            <a:off x="642551" y="1"/>
            <a:ext cx="12357" cy="6857999"/>
          </a:xfrm>
          <a:prstGeom prst="line">
            <a:avLst/>
          </a:prstGeom>
          <a:ln w="31750">
            <a:solidFill>
              <a:srgbClr val="80C9D5">
                <a:alpha val="75000"/>
              </a:srgbClr>
            </a:solidFill>
          </a:ln>
        </p:spPr>
        <p:style>
          <a:lnRef idx="1">
            <a:schemeClr val="accent1"/>
          </a:lnRef>
          <a:fillRef idx="0">
            <a:schemeClr val="accent1"/>
          </a:fillRef>
          <a:effectRef idx="0">
            <a:schemeClr val="accent1"/>
          </a:effectRef>
          <a:fontRef idx="minor">
            <a:schemeClr val="tx1"/>
          </a:fontRef>
        </p:style>
      </p:cxnSp>
      <p:pic>
        <p:nvPicPr>
          <p:cNvPr id="8"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0953402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600" dirty="0" smtClean="0">
                <a:solidFill>
                  <a:schemeClr val="bg1"/>
                </a:solidFill>
                <a:latin typeface="Franklin Gothic Medium" panose="020B0603020102020204" pitchFamily="34" charset="0"/>
              </a:rPr>
              <a:t>Ethics in the News</a:t>
            </a:r>
          </a:p>
        </p:txBody>
      </p:sp>
      <p:sp>
        <p:nvSpPr>
          <p:cNvPr id="8" name="Rectangle 7"/>
          <p:cNvSpPr/>
          <p:nvPr/>
        </p:nvSpPr>
        <p:spPr>
          <a:xfrm>
            <a:off x="-38483" y="1493759"/>
            <a:ext cx="12192000" cy="39912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0"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508537"/>
            <a:ext cx="1266825" cy="1238250"/>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9" name="Group 18"/>
          <p:cNvGrpSpPr/>
          <p:nvPr/>
        </p:nvGrpSpPr>
        <p:grpSpPr>
          <a:xfrm>
            <a:off x="3344862" y="1699785"/>
            <a:ext cx="2964500" cy="3303289"/>
            <a:chOff x="5830270" y="1651769"/>
            <a:chExt cx="3351200" cy="3748134"/>
          </a:xfrm>
        </p:grpSpPr>
        <p:pic>
          <p:nvPicPr>
            <p:cNvPr id="11" name="Picture 10"/>
            <p:cNvPicPr>
              <a:picLocks noChangeAspect="1"/>
            </p:cNvPicPr>
            <p:nvPr/>
          </p:nvPicPr>
          <p:blipFill>
            <a:blip r:embed="rId4"/>
            <a:stretch>
              <a:fillRect/>
            </a:stretch>
          </p:blipFill>
          <p:spPr>
            <a:xfrm>
              <a:off x="5830270" y="2137720"/>
              <a:ext cx="3351200" cy="3262183"/>
            </a:xfrm>
            <a:prstGeom prst="rect">
              <a:avLst/>
            </a:prstGeom>
          </p:spPr>
        </p:pic>
        <p:pic>
          <p:nvPicPr>
            <p:cNvPr id="13" name="Picture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68010" y="1651769"/>
              <a:ext cx="2825578" cy="497302"/>
            </a:xfrm>
            <a:prstGeom prst="rect">
              <a:avLst/>
            </a:prstGeom>
          </p:spPr>
        </p:pic>
      </p:grpSp>
      <p:pic>
        <p:nvPicPr>
          <p:cNvPr id="3" name="Picture 2"/>
          <p:cNvPicPr>
            <a:picLocks noChangeAspect="1"/>
          </p:cNvPicPr>
          <p:nvPr/>
        </p:nvPicPr>
        <p:blipFill>
          <a:blip r:embed="rId6"/>
          <a:stretch>
            <a:fillRect/>
          </a:stretch>
        </p:blipFill>
        <p:spPr>
          <a:xfrm>
            <a:off x="9174077" y="1711235"/>
            <a:ext cx="3017923" cy="2973705"/>
          </a:xfrm>
          <a:prstGeom prst="rect">
            <a:avLst/>
          </a:prstGeom>
        </p:spPr>
      </p:pic>
      <p:pic>
        <p:nvPicPr>
          <p:cNvPr id="6" name="Picture 5"/>
          <p:cNvPicPr>
            <a:picLocks noChangeAspect="1"/>
          </p:cNvPicPr>
          <p:nvPr/>
        </p:nvPicPr>
        <p:blipFill>
          <a:blip r:embed="rId7"/>
          <a:stretch>
            <a:fillRect/>
          </a:stretch>
        </p:blipFill>
        <p:spPr>
          <a:xfrm>
            <a:off x="6348953" y="2232798"/>
            <a:ext cx="2819599" cy="2495958"/>
          </a:xfrm>
          <a:prstGeom prst="rect">
            <a:avLst/>
          </a:prstGeom>
        </p:spPr>
      </p:pic>
      <p:pic>
        <p:nvPicPr>
          <p:cNvPr id="7" name="Picture 6"/>
          <p:cNvPicPr>
            <a:picLocks noChangeAspect="1"/>
          </p:cNvPicPr>
          <p:nvPr/>
        </p:nvPicPr>
        <p:blipFill>
          <a:blip r:embed="rId8"/>
          <a:stretch>
            <a:fillRect/>
          </a:stretch>
        </p:blipFill>
        <p:spPr>
          <a:xfrm>
            <a:off x="6922086" y="1646054"/>
            <a:ext cx="1572007" cy="444002"/>
          </a:xfrm>
          <a:prstGeom prst="rect">
            <a:avLst/>
          </a:prstGeom>
        </p:spPr>
      </p:pic>
      <p:pic>
        <p:nvPicPr>
          <p:cNvPr id="4" name="Picture 3"/>
          <p:cNvPicPr>
            <a:picLocks noChangeAspect="1"/>
          </p:cNvPicPr>
          <p:nvPr/>
        </p:nvPicPr>
        <p:blipFill>
          <a:blip r:embed="rId9"/>
          <a:stretch>
            <a:fillRect/>
          </a:stretch>
        </p:blipFill>
        <p:spPr>
          <a:xfrm>
            <a:off x="22964" y="2054261"/>
            <a:ext cx="3341024" cy="2751432"/>
          </a:xfrm>
          <a:prstGeom prst="rect">
            <a:avLst/>
          </a:prstGeom>
        </p:spPr>
      </p:pic>
      <p:pic>
        <p:nvPicPr>
          <p:cNvPr id="5" name="Picture 4"/>
          <p:cNvPicPr>
            <a:picLocks noChangeAspect="1"/>
          </p:cNvPicPr>
          <p:nvPr/>
        </p:nvPicPr>
        <p:blipFill>
          <a:blip r:embed="rId10"/>
          <a:stretch>
            <a:fillRect/>
          </a:stretch>
        </p:blipFill>
        <p:spPr>
          <a:xfrm>
            <a:off x="706191" y="1528375"/>
            <a:ext cx="1706809" cy="562243"/>
          </a:xfrm>
          <a:prstGeom prst="rect">
            <a:avLst/>
          </a:prstGeom>
        </p:spPr>
      </p:pic>
    </p:spTree>
    <p:extLst>
      <p:ext uri="{BB962C8B-B14F-4D97-AF65-F5344CB8AC3E}">
        <p14:creationId xmlns:p14="http://schemas.microsoft.com/office/powerpoint/2010/main" val="18218824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cxnSp>
        <p:nvCxnSpPr>
          <p:cNvPr id="24" name="Straight Connector 23"/>
          <p:cNvCxnSpPr/>
          <p:nvPr/>
        </p:nvCxnSpPr>
        <p:spPr>
          <a:xfrm flipV="1">
            <a:off x="0" y="605481"/>
            <a:ext cx="12192000" cy="16479"/>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sp>
        <p:nvSpPr>
          <p:cNvPr id="9" name="Title 1"/>
          <p:cNvSpPr>
            <a:spLocks noGrp="1"/>
          </p:cNvSpPr>
          <p:nvPr>
            <p:ph type="ctrTitle"/>
          </p:nvPr>
        </p:nvSpPr>
        <p:spPr>
          <a:xfrm>
            <a:off x="1511643" y="1122363"/>
            <a:ext cx="9144000" cy="2387600"/>
          </a:xfrm>
        </p:spPr>
        <p:txBody>
          <a:bodyPr/>
          <a:lstStyle/>
          <a:p>
            <a:pPr algn="l"/>
            <a:r>
              <a:rPr lang="en-US" dirty="0" smtClean="0">
                <a:solidFill>
                  <a:schemeClr val="bg1"/>
                </a:solidFill>
                <a:latin typeface="Franklin Gothic Medium" panose="020B0603020102020204" pitchFamily="34" charset="0"/>
              </a:rPr>
              <a:t>Big Data Ethics Support Systems and Networks</a:t>
            </a:r>
            <a:endParaRPr lang="en-US" dirty="0">
              <a:solidFill>
                <a:schemeClr val="bg1"/>
              </a:solidFill>
              <a:latin typeface="Franklin Gothic Medium" panose="020B0603020102020204" pitchFamily="34" charset="0"/>
            </a:endParaRPr>
          </a:p>
        </p:txBody>
      </p:sp>
      <p:sp>
        <p:nvSpPr>
          <p:cNvPr id="10" name="Subtitle 2"/>
          <p:cNvSpPr>
            <a:spLocks noGrp="1"/>
          </p:cNvSpPr>
          <p:nvPr>
            <p:ph type="subTitle" idx="1"/>
          </p:nvPr>
        </p:nvSpPr>
        <p:spPr/>
        <p:txBody>
          <a:bodyPr>
            <a:normAutofit fontScale="92500"/>
          </a:bodyPr>
          <a:lstStyle/>
          <a:p>
            <a:pPr algn="l"/>
            <a:r>
              <a:rPr lang="en-US" sz="4400" dirty="0">
                <a:solidFill>
                  <a:schemeClr val="bg1"/>
                </a:solidFill>
                <a:latin typeface="Franklin Gothic Medium Cond" panose="020B0606030402020204" pitchFamily="34" charset="0"/>
              </a:rPr>
              <a:t>Bonnie </a:t>
            </a:r>
            <a:r>
              <a:rPr lang="en-US" sz="4400" dirty="0" smtClean="0">
                <a:solidFill>
                  <a:schemeClr val="bg1"/>
                </a:solidFill>
                <a:latin typeface="Franklin Gothic Medium Cond" panose="020B0606030402020204" pitchFamily="34" charset="0"/>
              </a:rPr>
              <a:t>Tijerina, </a:t>
            </a:r>
            <a:r>
              <a:rPr lang="en-US" sz="4400" dirty="0" err="1" smtClean="0">
                <a:solidFill>
                  <a:schemeClr val="bg1"/>
                </a:solidFill>
                <a:latin typeface="Franklin Gothic Medium Cond" panose="020B0606030402020204" pitchFamily="34" charset="0"/>
              </a:rPr>
              <a:t>danah</a:t>
            </a:r>
            <a:r>
              <a:rPr lang="en-US" sz="4400" dirty="0" smtClean="0">
                <a:solidFill>
                  <a:schemeClr val="bg1"/>
                </a:solidFill>
                <a:latin typeface="Franklin Gothic Medium Cond" panose="020B0606030402020204" pitchFamily="34" charset="0"/>
              </a:rPr>
              <a:t> </a:t>
            </a:r>
            <a:r>
              <a:rPr lang="en-US" sz="4400" dirty="0" err="1" smtClean="0">
                <a:solidFill>
                  <a:schemeClr val="bg1"/>
                </a:solidFill>
                <a:latin typeface="Franklin Gothic Medium Cond" panose="020B0606030402020204" pitchFamily="34" charset="0"/>
              </a:rPr>
              <a:t>boyd</a:t>
            </a:r>
            <a:r>
              <a:rPr lang="en-US" sz="4400" dirty="0" smtClean="0">
                <a:solidFill>
                  <a:schemeClr val="bg1"/>
                </a:solidFill>
                <a:latin typeface="Franklin Gothic Medium Cond" panose="020B0606030402020204" pitchFamily="34" charset="0"/>
              </a:rPr>
              <a:t> </a:t>
            </a:r>
            <a:r>
              <a:rPr lang="en-US" sz="4400" dirty="0">
                <a:solidFill>
                  <a:schemeClr val="bg1"/>
                </a:solidFill>
                <a:latin typeface="Franklin Gothic Medium Cond" panose="020B0606030402020204" pitchFamily="34" charset="0"/>
              </a:rPr>
              <a:t>&amp; Emily F. Keller</a:t>
            </a:r>
            <a:endParaRPr lang="en-US" sz="4400" b="0" dirty="0" smtClean="0">
              <a:solidFill>
                <a:schemeClr val="bg1"/>
              </a:solidFill>
              <a:effectLst/>
              <a:latin typeface="Franklin Gothic Medium Cond" panose="020B0606030402020204" pitchFamily="34" charset="0"/>
            </a:endParaRPr>
          </a:p>
          <a:p>
            <a:pPr algn="l"/>
            <a:r>
              <a:rPr lang="en-US" sz="4400" dirty="0">
                <a:solidFill>
                  <a:schemeClr val="bg1"/>
                </a:solidFill>
                <a:latin typeface="Franklin Gothic Medium Cond" panose="020B0606030402020204" pitchFamily="34" charset="0"/>
              </a:rPr>
              <a:t>Data &amp; Society Research Institute</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2602" y="-589869"/>
            <a:ext cx="3009398" cy="2005012"/>
          </a:xfrm>
          <a:prstGeom prst="rect">
            <a:avLst/>
          </a:prstGeom>
        </p:spPr>
      </p:pic>
      <p:pic>
        <p:nvPicPr>
          <p:cNvPr id="12" name="Picture 2" descr="http://www.datasociety.net/wp-content/themes/boot_strap/imgs/symbo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cxnSp>
        <p:nvCxnSpPr>
          <p:cNvPr id="13" name="Straight Connector 12"/>
          <p:cNvCxnSpPr/>
          <p:nvPr/>
        </p:nvCxnSpPr>
        <p:spPr>
          <a:xfrm flipV="1">
            <a:off x="1569308" y="3509319"/>
            <a:ext cx="7920681" cy="32956"/>
          </a:xfrm>
          <a:prstGeom prst="line">
            <a:avLst/>
          </a:prstGeom>
          <a:ln w="9525">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16" name="Picture 2" descr="http://www.sloan.org/fileadmin/media/images/logos/SloanLogo-primary-whit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63001" y="5187779"/>
            <a:ext cx="3238500" cy="1905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8993484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lumMod val="85000"/>
              <a:lumOff val="15000"/>
            </a:schemeClr>
          </a:solidFill>
        </p:spPr>
        <p:txBody>
          <a:bodyPr>
            <a:normAutofit/>
          </a:bodyPr>
          <a:lstStyle/>
          <a:p>
            <a:r>
              <a:rPr lang="en-US" sz="6600" dirty="0" smtClean="0">
                <a:solidFill>
                  <a:schemeClr val="bg1"/>
                </a:solidFill>
                <a:latin typeface="Franklin Gothic Medium" panose="020B0603020102020204" pitchFamily="34" charset="0"/>
              </a:rPr>
              <a:t>Big Data</a:t>
            </a:r>
          </a:p>
        </p:txBody>
      </p:sp>
      <p:sp>
        <p:nvSpPr>
          <p:cNvPr id="8" name="Rectangle 7"/>
          <p:cNvSpPr/>
          <p:nvPr/>
        </p:nvSpPr>
        <p:spPr>
          <a:xfrm>
            <a:off x="-12357" y="1519884"/>
            <a:ext cx="12192000" cy="518983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83823"/>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2762973" y="6083761"/>
            <a:ext cx="5807675" cy="646331"/>
          </a:xfrm>
          <a:prstGeom prst="rect">
            <a:avLst/>
          </a:prstGeom>
          <a:noFill/>
        </p:spPr>
        <p:txBody>
          <a:bodyPr wrap="square" rtlCol="0">
            <a:spAutoFit/>
          </a:bodyPr>
          <a:lstStyle/>
          <a:p>
            <a:r>
              <a:rPr lang="en-US" dirty="0">
                <a:latin typeface="Franklin Gothic Book" panose="020B0503020102020204" pitchFamily="34" charset="0"/>
              </a:rPr>
              <a:t/>
            </a:r>
            <a:br>
              <a:rPr lang="en-US" dirty="0">
                <a:latin typeface="Franklin Gothic Book" panose="020B0503020102020204" pitchFamily="34" charset="0"/>
              </a:rPr>
            </a:br>
            <a:r>
              <a:rPr lang="en-US" dirty="0">
                <a:latin typeface="Franklin Gothic Book" panose="020B0503020102020204" pitchFamily="34" charset="0"/>
              </a:rPr>
              <a:t>(</a:t>
            </a:r>
            <a:r>
              <a:rPr lang="en-US" dirty="0">
                <a:latin typeface="Franklin Gothic Book" panose="020B0503020102020204" pitchFamily="34" charset="0"/>
                <a:hlinkClick r:id="rId4"/>
              </a:rPr>
              <a:t>CC BY-NC 2.0</a:t>
            </a:r>
            <a:r>
              <a:rPr lang="en-US" dirty="0">
                <a:latin typeface="Franklin Gothic Book" panose="020B0503020102020204" pitchFamily="34" charset="0"/>
              </a:rPr>
              <a:t>-licensed </a:t>
            </a:r>
            <a:r>
              <a:rPr lang="en-US" u="sng" dirty="0">
                <a:latin typeface="Franklin Gothic Book" panose="020B0503020102020204" pitchFamily="34" charset="0"/>
                <a:hlinkClick r:id="rId5"/>
              </a:rPr>
              <a:t>photo</a:t>
            </a:r>
            <a:r>
              <a:rPr lang="en-US" dirty="0">
                <a:latin typeface="Franklin Gothic Book" panose="020B0503020102020204" pitchFamily="34" charset="0"/>
              </a:rPr>
              <a:t> by </a:t>
            </a:r>
            <a:r>
              <a:rPr lang="en-US" dirty="0" err="1">
                <a:latin typeface="Franklin Gothic Book" panose="020B0503020102020204" pitchFamily="34" charset="0"/>
              </a:rPr>
              <a:t>janneke</a:t>
            </a:r>
            <a:r>
              <a:rPr lang="en-US" dirty="0">
                <a:latin typeface="Franklin Gothic Book" panose="020B0503020102020204" pitchFamily="34" charset="0"/>
              </a:rPr>
              <a:t> </a:t>
            </a:r>
            <a:r>
              <a:rPr lang="en-US" dirty="0" err="1">
                <a:latin typeface="Franklin Gothic Book" panose="020B0503020102020204" pitchFamily="34" charset="0"/>
              </a:rPr>
              <a:t>staaks</a:t>
            </a:r>
            <a:r>
              <a:rPr lang="en-US" dirty="0">
                <a:latin typeface="Franklin Gothic Book" panose="020B0503020102020204" pitchFamily="34" charset="0"/>
              </a:rPr>
              <a:t>.)</a:t>
            </a:r>
          </a:p>
        </p:txBody>
      </p:sp>
      <p:pic>
        <p:nvPicPr>
          <p:cNvPr id="2052" name="Picture 4" descr="http://www.datasociety.net/wp-content/uploads/2015/09/14204781667_37a5d2ac71_z.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9849" y="1565637"/>
            <a:ext cx="6429465" cy="482209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6559079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85000"/>
            <a:lumOff val="1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60621"/>
            <a:ext cx="10515600" cy="1325563"/>
          </a:xfrm>
        </p:spPr>
        <p:txBody>
          <a:bodyPr>
            <a:normAutofit/>
          </a:bodyPr>
          <a:lstStyle/>
          <a:p>
            <a:r>
              <a:rPr lang="en-US" sz="6600" dirty="0">
                <a:solidFill>
                  <a:schemeClr val="bg1"/>
                </a:solidFill>
                <a:latin typeface="Franklin Gothic Medium" panose="020B0603020102020204" pitchFamily="34" charset="0"/>
              </a:rPr>
              <a:t>Ethical Concerns</a:t>
            </a:r>
          </a:p>
        </p:txBody>
      </p:sp>
      <p:sp>
        <p:nvSpPr>
          <p:cNvPr id="3" name="Content Placeholder 2"/>
          <p:cNvSpPr>
            <a:spLocks noGrp="1"/>
          </p:cNvSpPr>
          <p:nvPr>
            <p:ph idx="1"/>
          </p:nvPr>
        </p:nvSpPr>
        <p:spPr>
          <a:xfrm>
            <a:off x="838200" y="1681932"/>
            <a:ext cx="10515600" cy="4351338"/>
          </a:xfrm>
        </p:spPr>
        <p:txBody>
          <a:bodyPr>
            <a:normAutofit/>
          </a:bodyPr>
          <a:lstStyle/>
          <a:p>
            <a:r>
              <a:rPr lang="en-US" sz="4000" dirty="0">
                <a:solidFill>
                  <a:schemeClr val="bg1"/>
                </a:solidFill>
                <a:latin typeface="Franklin Gothic Book" panose="020B0503020102020204" pitchFamily="34" charset="0"/>
              </a:rPr>
              <a:t>Data Collection</a:t>
            </a:r>
          </a:p>
          <a:p>
            <a:r>
              <a:rPr lang="en-US" sz="4000" dirty="0">
                <a:solidFill>
                  <a:schemeClr val="bg1"/>
                </a:solidFill>
                <a:latin typeface="Franklin Gothic Book" panose="020B0503020102020204" pitchFamily="34" charset="0"/>
              </a:rPr>
              <a:t>Data Storage</a:t>
            </a:r>
          </a:p>
          <a:p>
            <a:r>
              <a:rPr lang="en-US" sz="4000" dirty="0">
                <a:solidFill>
                  <a:schemeClr val="bg1"/>
                </a:solidFill>
                <a:latin typeface="Franklin Gothic Book" panose="020B0503020102020204" pitchFamily="34" charset="0"/>
              </a:rPr>
              <a:t>Data Sharing, Reuse, Replicability</a:t>
            </a:r>
          </a:p>
          <a:p>
            <a:r>
              <a:rPr lang="en-US" sz="4000" dirty="0">
                <a:solidFill>
                  <a:schemeClr val="bg1"/>
                </a:solidFill>
                <a:latin typeface="Franklin Gothic Book" panose="020B0503020102020204" pitchFamily="34" charset="0"/>
              </a:rPr>
              <a:t>Re-identification and Consent</a:t>
            </a:r>
          </a:p>
          <a:p>
            <a:r>
              <a:rPr lang="en-US" sz="4000" dirty="0">
                <a:solidFill>
                  <a:schemeClr val="bg1"/>
                </a:solidFill>
                <a:latin typeface="Franklin Gothic Book" panose="020B0503020102020204" pitchFamily="34" charset="0"/>
              </a:rPr>
              <a:t>Unknown and Emerging</a:t>
            </a:r>
          </a:p>
        </p:txBody>
      </p:sp>
      <p:cxnSp>
        <p:nvCxnSpPr>
          <p:cNvPr id="4" name="Straight Connector 3"/>
          <p:cNvCxnSpPr/>
          <p:nvPr/>
        </p:nvCxnSpPr>
        <p:spPr>
          <a:xfrm flipV="1">
            <a:off x="0" y="1272744"/>
            <a:ext cx="12192000" cy="4130"/>
          </a:xfrm>
          <a:prstGeom prst="line">
            <a:avLst/>
          </a:prstGeom>
          <a:ln w="31750">
            <a:solidFill>
              <a:srgbClr val="80C9D5">
                <a:alpha val="92000"/>
              </a:srgbClr>
            </a:solidFill>
          </a:ln>
        </p:spPr>
        <p:style>
          <a:lnRef idx="1">
            <a:schemeClr val="accent1"/>
          </a:lnRef>
          <a:fillRef idx="0">
            <a:schemeClr val="accent1"/>
          </a:fillRef>
          <a:effectRef idx="0">
            <a:schemeClr val="accent1"/>
          </a:effectRef>
          <a:fontRef idx="minor">
            <a:schemeClr val="tx1"/>
          </a:fontRef>
        </p:style>
      </p:cxnSp>
      <p:pic>
        <p:nvPicPr>
          <p:cNvPr id="5" name="Picture 2" descr="http://www.datasociety.net/wp-content/themes/boot_strap/imgs/symbo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7463" y="5422038"/>
            <a:ext cx="1266825" cy="123825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3619725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6758</TotalTime>
  <Words>1047</Words>
  <Application>Microsoft Macintosh PowerPoint</Application>
  <PresentationFormat>Widescreen</PresentationFormat>
  <Paragraphs>180</Paragraphs>
  <Slides>34</Slides>
  <Notes>31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34</vt:i4>
      </vt:variant>
    </vt:vector>
  </HeadingPairs>
  <TitlesOfParts>
    <vt:vector size="44" baseType="lpstr">
      <vt:lpstr>Calibri</vt:lpstr>
      <vt:lpstr>Calibri Light</vt:lpstr>
      <vt:lpstr>Franklin Gothic Book</vt:lpstr>
      <vt:lpstr>Franklin Gothic Demi Cond</vt:lpstr>
      <vt:lpstr>Franklin Gothic Medium</vt:lpstr>
      <vt:lpstr>Franklin Gothic Medium Cond</vt:lpstr>
      <vt:lpstr>Arial</vt:lpstr>
      <vt:lpstr>Office Theme</vt:lpstr>
      <vt:lpstr>1_Office Theme</vt:lpstr>
      <vt:lpstr>2_Office Theme</vt:lpstr>
      <vt:lpstr>Data Ethics, Data Privacy, and Support Systems</vt:lpstr>
      <vt:lpstr>Bonnie Tijerina Researcher, Data &amp; Society Librarian Convener, ER&amp;L and D4D bonnie@datasociety.net @bonlth http://bit.ly/ethicsindata </vt:lpstr>
      <vt:lpstr>PowerPoint Presentation</vt:lpstr>
      <vt:lpstr>PowerPoint Presentation</vt:lpstr>
      <vt:lpstr>Part 1: Data Ethics Amongst Technical Researchers </vt:lpstr>
      <vt:lpstr>Ethics in the News</vt:lpstr>
      <vt:lpstr>Big Data Ethics Support Systems and Networks</vt:lpstr>
      <vt:lpstr>Big Data</vt:lpstr>
      <vt:lpstr>Ethical Concerns</vt:lpstr>
      <vt:lpstr>Data Collection</vt:lpstr>
      <vt:lpstr>Data Storage</vt:lpstr>
      <vt:lpstr>Sharing, Reuse, Replicability</vt:lpstr>
      <vt:lpstr>Re-identification and Consent</vt:lpstr>
      <vt:lpstr>Unknown and Emerging</vt:lpstr>
      <vt:lpstr>Reframing Ethics</vt:lpstr>
      <vt:lpstr>RDM Services in Libraries</vt:lpstr>
      <vt:lpstr>Part 2: Privacy &amp; Research Data Reuse  </vt:lpstr>
      <vt:lpstr>Privacy in Research Data</vt:lpstr>
      <vt:lpstr>Initial Issues </vt:lpstr>
      <vt:lpstr>PowerPoint Presentation</vt:lpstr>
      <vt:lpstr>More Issues </vt:lpstr>
      <vt:lpstr>Outputs/Outcomes</vt:lpstr>
      <vt:lpstr>Part 3: Infrastructure Discussion </vt:lpstr>
      <vt:lpstr>Ethics in Research Data Project</vt:lpstr>
      <vt:lpstr>Formal Structures</vt:lpstr>
      <vt:lpstr>On-Campus Workshop</vt:lpstr>
      <vt:lpstr>Exercise 1. Alice Exercise</vt:lpstr>
      <vt:lpstr>Exercise 2. Data Clinic Model</vt:lpstr>
      <vt:lpstr>Interlocutor</vt:lpstr>
      <vt:lpstr>Video http://datasociety.net/output/supporting-ethics-in-data-research/ </vt:lpstr>
      <vt:lpstr>PowerPoint Presentation</vt:lpstr>
      <vt:lpstr>Teaching Ethics</vt:lpstr>
      <vt:lpstr>Expanded Role for Libraries</vt:lpstr>
      <vt:lpstr>PowerPoint Presentation</vt:lpstr>
    </vt:vector>
  </TitlesOfParts>
  <LinksUpToDate>false</LinksUpToDate>
  <SharedDoc>false</SharedDoc>
  <HyperlinksChanged>false</HyperlinksChanged>
  <AppVersion>15.0026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Bonnie Tijerina</cp:lastModifiedBy>
  <cp:revision>97</cp:revision>
  <dcterms:created xsi:type="dcterms:W3CDTF">2015-12-11T22:00:06Z</dcterms:created>
  <dcterms:modified xsi:type="dcterms:W3CDTF">2016-09-21T14:56:51Z</dcterms:modified>
</cp:coreProperties>
</file>